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Lst>
  <p:sldSz cx="9144000" cy="5143500" type="screen16x9"/>
  <p:notesSz cx="6858000" cy="9144000"/>
  <p:embeddedFontLst>
    <p:embeddedFont>
      <p:font typeface="Average" pitchFamily="2" charset="77"/>
      <p:regular r:id="rId23"/>
    </p:embeddedFont>
    <p:embeddedFont>
      <p:font typeface="Calibri" panose="020F0502020204030204" pitchFamily="34" charset="0"/>
      <p:regular r:id="rId24"/>
      <p:bold r:id="rId25"/>
      <p:italic r:id="rId26"/>
      <p:boldItalic r:id="rId27"/>
    </p:embeddedFont>
    <p:embeddedFont>
      <p:font typeface="Montserrat" pitchFamily="2" charset="77"/>
      <p:regular r:id="rId28"/>
      <p:bold r:id="rId29"/>
      <p:italic r:id="rId30"/>
      <p:boldItalic r:id="rId31"/>
    </p:embeddedFont>
    <p:embeddedFont>
      <p:font typeface="Montserrat Medium" panose="020F0502020204030204" pitchFamily="34" charset="0"/>
      <p:regular r:id="rId32"/>
      <p:bold r:id="rId33"/>
      <p:italic r:id="rId34"/>
      <p:boldItalic r:id="rId35"/>
    </p:embeddedFont>
    <p:embeddedFont>
      <p:font typeface="Montserrat SemiBold" panose="020F0502020204030204" pitchFamily="34" charset="0"/>
      <p:regular r:id="rId36"/>
      <p:bold r:id="rId37"/>
      <p:italic r:id="rId38"/>
      <p:boldItalic r:id="rId39"/>
    </p:embeddedFont>
    <p:embeddedFont>
      <p:font typeface="Oswald" pitchFamily="2" charset="77"/>
      <p:regular r:id="rId40"/>
      <p:bold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0CD3181-95FB-4CE0-AAD4-AF95C6CF754E}">
  <a:tblStyle styleId="{30CD3181-95FB-4CE0-AAD4-AF95C6CF754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65154"/>
  </p:normalViewPr>
  <p:slideViewPr>
    <p:cSldViewPr snapToGrid="0">
      <p:cViewPr varScale="1">
        <p:scale>
          <a:sx n="94" d="100"/>
          <a:sy n="94" d="100"/>
        </p:scale>
        <p:origin x="2160"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19.xml"/><Relationship Id="rId34" Type="http://schemas.openxmlformats.org/officeDocument/2006/relationships/font" Target="fonts/font12.fntdata"/><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9.fntdata"/><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b0a2bd3751_0_110:notes"/>
          <p:cNvSpPr>
            <a:spLocks noGrp="1" noRot="1" noChangeAspect="1"/>
          </p:cNvSpPr>
          <p:nvPr>
            <p:ph type="sldImg" idx="2"/>
          </p:nvPr>
        </p:nvSpPr>
        <p:spPr>
          <a:xfrm>
            <a:off x="380617" y="685800"/>
            <a:ext cx="6096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g1b0a2bd3751_0_1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s">
                <a:solidFill>
                  <a:schemeClr val="dk1"/>
                </a:solidFill>
                <a:latin typeface="Calibri"/>
                <a:ea typeface="Calibri"/>
                <a:cs typeface="Calibri"/>
                <a:sym typeface="Calibri"/>
              </a:rPr>
              <a:t>Buenas tardes, antes que nada, agradecemos a BEDU y Santander por esta oportunidad otorgada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b258a93515_19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 name="Google Shape;253;g1b258a93515_19_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298450" algn="l" rtl="0">
              <a:lnSpc>
                <a:spcPct val="100000"/>
              </a:lnSpc>
              <a:spcBef>
                <a:spcPts val="0"/>
              </a:spcBef>
              <a:spcAft>
                <a:spcPts val="0"/>
              </a:spcAft>
              <a:buSzPts val="1100"/>
              <a:buChar char="●"/>
            </a:pPr>
            <a:r>
              <a:rPr lang="es" dirty="0"/>
              <a:t>¿Te has preguntado cuántos desaparecidos reportados hay en tu estado de residencia?</a:t>
            </a:r>
            <a:endParaRPr dirty="0"/>
          </a:p>
          <a:p>
            <a:pPr marL="457200" lvl="0" indent="-298450" algn="l" rtl="0">
              <a:lnSpc>
                <a:spcPct val="100000"/>
              </a:lnSpc>
              <a:spcBef>
                <a:spcPts val="0"/>
              </a:spcBef>
              <a:spcAft>
                <a:spcPts val="0"/>
              </a:spcAft>
              <a:buSzPts val="1100"/>
              <a:buChar char="●"/>
            </a:pPr>
            <a:r>
              <a:rPr lang="es" dirty="0"/>
              <a:t>Es fácil observar del gráfico de mapa que la concentración de personas desaparecidas es mayor en los estados sur-centro-noroeste. </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b0a2bd3751_0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1b0a2bd3751_0_68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298450" algn="l" rtl="0">
              <a:lnSpc>
                <a:spcPct val="100000"/>
              </a:lnSpc>
              <a:spcBef>
                <a:spcPts val="0"/>
              </a:spcBef>
              <a:spcAft>
                <a:spcPts val="0"/>
              </a:spcAft>
              <a:buSzPts val="1100"/>
              <a:buChar char="●"/>
            </a:pPr>
            <a:r>
              <a:rPr lang="es" dirty="0"/>
              <a:t>Observamos que existe mayor probabilidad de que una persona desaparecida sea delgada respecto a otra complexión. Además, también existe una mayor probabilidad de que dicha persona sea hombre.</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b258a93515_12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g1b258a93515_12_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298450" algn="l" rtl="0">
              <a:lnSpc>
                <a:spcPct val="100000"/>
              </a:lnSpc>
              <a:spcBef>
                <a:spcPts val="0"/>
              </a:spcBef>
              <a:spcAft>
                <a:spcPts val="0"/>
              </a:spcAft>
              <a:buSzPts val="1100"/>
              <a:buChar char="●"/>
            </a:pPr>
            <a:r>
              <a:rPr lang="es" dirty="0"/>
              <a:t>¿Ustedes tienen tatuajes o cicatrices? Podemos observar que las señas particulares más comunes fueron aquellas relacionadas con extremidades y lados. Dejando de lado esas, las segundas más comunes fueron tatuaje y cicatriz</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b258a93515_6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 name="Google Shape;293;g1b258a93515_6_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s"/>
              <a:t>Decidimos predecir la estatura de una persona, ya que posiblemente este sea el dato que se desconoce con mayor frecuencia al realizar un reporte de desaparición.</a:t>
            </a:r>
            <a:endParaRPr/>
          </a:p>
          <a:p>
            <a:pPr marL="0" lvl="0" indent="0" algn="l" rtl="0">
              <a:lnSpc>
                <a:spcPct val="115000"/>
              </a:lnSpc>
              <a:spcBef>
                <a:spcPts val="1200"/>
              </a:spcBef>
              <a:spcAft>
                <a:spcPts val="0"/>
              </a:spcAft>
              <a:buClr>
                <a:schemeClr val="dk1"/>
              </a:buClr>
              <a:buSzPts val="1100"/>
              <a:buFont typeface="Arial"/>
              <a:buNone/>
            </a:pPr>
            <a:r>
              <a:rPr lang="es"/>
              <a:t>Para esto usamos un modelo de regresión lineal múltiple que a partir de la información de edad, sexo y complexión de una persona se logre predecir su estatura. Este modelo no fue muy bueno, obteniendo un valor bajo de R cuadrada. Usando un modelo de regresión polinomial y un polinomio de grado 2 logramos obtener un modelo con mejores resultados.</a:t>
            </a:r>
            <a:endParaRPr/>
          </a:p>
          <a:p>
            <a:pPr marL="0" lvl="0" indent="0" algn="l" rtl="0">
              <a:lnSpc>
                <a:spcPct val="115000"/>
              </a:lnSpc>
              <a:spcBef>
                <a:spcPts val="1200"/>
              </a:spcBef>
              <a:spcAft>
                <a:spcPts val="1200"/>
              </a:spcAft>
              <a:buSzPts val="1100"/>
              <a:buNone/>
            </a:pPr>
            <a:r>
              <a:rPr lang="es"/>
              <a:t>Se muestran 10 registros con el valor real y el valor predicho por el modelo.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b0a2bd3751_0_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7" name="Google Shape;307;g1b0a2bd3751_0_7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s" dirty="0"/>
              <a:t>Con la finalidad de comprender si era posible predecir a qué género afecta más el problema de desaparición a partir de algunas de las características del reporte de desaparición. Se aplicó un algoritmo de aprendizaje supervisado implementando una regresión logística múltiple. Sin embargo, el modelo resultó con baja exactitud y especificidad, lo cual se observa en esta matriz de confusión. Creemos que teniendo más características podría mejorar este modelo de predicción.</a:t>
            </a:r>
            <a:endParaRPr dirty="0"/>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b0a2bd3751_0_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g1b0a2bd3751_0_7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 dirty="0">
                <a:solidFill>
                  <a:schemeClr val="dk1"/>
                </a:solidFill>
                <a:latin typeface="Calibri"/>
                <a:ea typeface="Calibri"/>
                <a:cs typeface="Calibri"/>
                <a:sym typeface="Calibri"/>
              </a:rPr>
              <a:t>Aplicamos el algoritmo Kmeans al conjunto de datos con la finalidad de entender mejor el problema averiguando si había distintos “perfiles de personas desaparecidas” que pudiesen ser identificados mediante el aprendizaje no supervisado.</a:t>
            </a:r>
            <a:endParaRPr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endParaRPr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s" dirty="0">
                <a:solidFill>
                  <a:schemeClr val="dk1"/>
                </a:solidFill>
                <a:latin typeface="Calibri"/>
                <a:ea typeface="Calibri"/>
                <a:cs typeface="Calibri"/>
                <a:sym typeface="Calibri"/>
              </a:rPr>
              <a:t>Características interesantes que descubrimos fueron:</a:t>
            </a:r>
            <a:endParaRPr dirty="0">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100"/>
              <a:buFont typeface="Arial"/>
              <a:buNone/>
            </a:pPr>
            <a:r>
              <a:rPr lang="es" dirty="0">
                <a:solidFill>
                  <a:schemeClr val="dk1"/>
                </a:solidFill>
                <a:latin typeface="Calibri"/>
                <a:ea typeface="Calibri"/>
                <a:cs typeface="Calibri"/>
                <a:sym typeface="Calibri"/>
              </a:rPr>
              <a:t>Los grupos de “personas mayores de edad” y “menores de edad” están más en el centro del país</a:t>
            </a:r>
            <a:endParaRPr dirty="0">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100"/>
              <a:buFont typeface="Arial"/>
              <a:buNone/>
            </a:pPr>
            <a:r>
              <a:rPr lang="es" dirty="0">
                <a:solidFill>
                  <a:schemeClr val="dk1"/>
                </a:solidFill>
                <a:latin typeface="Calibri"/>
                <a:ea typeface="Calibri"/>
                <a:cs typeface="Calibri"/>
                <a:sym typeface="Calibri"/>
              </a:rPr>
              <a:t>Los grupos de “personas de edad media” están más en el norte del país</a:t>
            </a:r>
            <a:endParaRPr dirty="0">
              <a:solidFill>
                <a:schemeClr val="dk1"/>
              </a:solidFill>
              <a:latin typeface="Calibri"/>
              <a:ea typeface="Calibri"/>
              <a:cs typeface="Calibri"/>
              <a:sym typeface="Calibri"/>
            </a:endParaRPr>
          </a:p>
          <a:p>
            <a:pPr marL="0" lvl="0" indent="0" algn="l" rtl="0">
              <a:spcBef>
                <a:spcPts val="0"/>
              </a:spcBef>
              <a:spcAft>
                <a:spcPts val="0"/>
              </a:spcAft>
              <a:buSzPts val="1100"/>
              <a:buNone/>
            </a:pPr>
            <a:r>
              <a:rPr lang="es" dirty="0">
                <a:solidFill>
                  <a:schemeClr val="dk1"/>
                </a:solidFill>
                <a:latin typeface="Calibri"/>
                <a:ea typeface="Calibri"/>
                <a:cs typeface="Calibri"/>
                <a:sym typeface="Calibri"/>
              </a:rPr>
              <a:t>En la mayoría de los grupos hay más hombres que mujeres, solo en el grupo de “menores de edad” la proporción de hombres y mujeres casi es el 50%.</a:t>
            </a:r>
            <a:endParaRPr dirty="0">
              <a:solidFill>
                <a:schemeClr val="dk1"/>
              </a:solidFill>
              <a:latin typeface="Calibri"/>
              <a:ea typeface="Calibri"/>
              <a:cs typeface="Calibri"/>
              <a:sym typeface="Calibri"/>
            </a:endParaRPr>
          </a:p>
          <a:p>
            <a:pPr marL="0" lvl="0" indent="0" algn="l" rtl="0">
              <a:spcBef>
                <a:spcPts val="0"/>
              </a:spcBef>
              <a:spcAft>
                <a:spcPts val="0"/>
              </a:spcAft>
              <a:buSzPts val="1100"/>
              <a:buNone/>
            </a:pPr>
            <a:r>
              <a:rPr lang="es" dirty="0">
                <a:solidFill>
                  <a:schemeClr val="dk1"/>
                </a:solidFill>
                <a:latin typeface="Calibri"/>
                <a:ea typeface="Calibri"/>
                <a:cs typeface="Calibri"/>
                <a:sym typeface="Calibri"/>
              </a:rPr>
              <a:t>La estatura no parece ser un factor relevante para este problema (todos los grupos tiene estatura promedio del mexicano).</a:t>
            </a:r>
            <a:endParaRPr dirty="0">
              <a:solidFill>
                <a:schemeClr val="dk1"/>
              </a:solidFill>
              <a:latin typeface="Calibri"/>
              <a:ea typeface="Calibri"/>
              <a:cs typeface="Calibri"/>
              <a:sym typeface="Calibri"/>
            </a:endParaRPr>
          </a:p>
          <a:p>
            <a:pPr marL="0" lvl="0" indent="0" algn="l" rtl="0">
              <a:spcBef>
                <a:spcPts val="0"/>
              </a:spcBef>
              <a:spcAft>
                <a:spcPts val="0"/>
              </a:spcAft>
              <a:buSzPts val="1100"/>
              <a:buNone/>
            </a:pP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endParaRPr dirty="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b0a2bd3751_0_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4" name="Google Shape;334;g1b0a2bd3751_0_76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s" dirty="0"/>
              <a:t>El producto de nuestro trabajo a lo largo de todo el proceso formativo con BEDU se resume en un Dashboard informativo que ponemos a su disposición donde pueden visualizar e interactuar con los datos.</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b0a2bd3751_0_818:notes"/>
          <p:cNvSpPr>
            <a:spLocks noGrp="1" noRot="1" noChangeAspect="1"/>
          </p:cNvSpPr>
          <p:nvPr>
            <p:ph type="sldImg" idx="2"/>
          </p:nvPr>
        </p:nvSpPr>
        <p:spPr>
          <a:xfrm>
            <a:off x="380617" y="685800"/>
            <a:ext cx="6096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4" name="Google Shape;344;g1b0a2bd3751_0_8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s" dirty="0"/>
              <a:t>Te invitamos a que leas con tu celular el QR, accedas al dashboard y reflexiones sobre la información que te presentamos en él y cómo se relaciona con tu entorno y lugar de residencia.</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b0a2bd3751_0_8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4" name="Google Shape;354;g1b0a2bd3751_0_8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s" b="1" dirty="0">
                <a:solidFill>
                  <a:schemeClr val="dk1"/>
                </a:solidFill>
              </a:rPr>
              <a:t>En conclusión, con la información pública disponible actualmente no se pueden obtener mejores modelos de predicción. Es necesario recopilar más características en el registro  de casos de personas desaparecidas. La problemática es compleja, no obstante el conocimiento profundo de los datos ayuda a proponer soluciones eficientes.</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1b0a2bd3751_0_957:notes"/>
          <p:cNvSpPr>
            <a:spLocks noGrp="1" noRot="1" noChangeAspect="1"/>
          </p:cNvSpPr>
          <p:nvPr>
            <p:ph type="sldImg" idx="2"/>
          </p:nvPr>
        </p:nvSpPr>
        <p:spPr>
          <a:xfrm>
            <a:off x="380617" y="685800"/>
            <a:ext cx="6096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g1b0a2bd3751_0_9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
              <a:t>CTRL ALT C</a:t>
            </a:r>
            <a:endParaRPr/>
          </a:p>
          <a:p>
            <a:pPr marL="0" lvl="0" indent="0" algn="l" rtl="0">
              <a:lnSpc>
                <a:spcPct val="100000"/>
              </a:lnSpc>
              <a:spcBef>
                <a:spcPts val="0"/>
              </a:spcBef>
              <a:spcAft>
                <a:spcPts val="0"/>
              </a:spcAft>
              <a:buSzPts val="1400"/>
              <a:buNone/>
            </a:pPr>
            <a:r>
              <a:rPr lang="es"/>
              <a:t>CTRL ALT V</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b0a2bd3751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 name="Google Shape;113;g1b0a2bd3751_0_16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s" dirty="0"/>
              <a:t>Nosotros somo el equipo 7 y decidimos trabajar con un problema de índole social, un problema que en cierto sentido nos compete a todos, pero que realmente muchos no conocemos.</a:t>
            </a:r>
            <a:endParaRPr dirty="0"/>
          </a:p>
          <a:p>
            <a:pPr marL="0" lvl="0" indent="0" algn="l" rtl="0">
              <a:lnSpc>
                <a:spcPct val="100000"/>
              </a:lnSpc>
              <a:spcBef>
                <a:spcPts val="1200"/>
              </a:spcBef>
              <a:spcAft>
                <a:spcPts val="0"/>
              </a:spcAft>
              <a:buClr>
                <a:schemeClr val="dk1"/>
              </a:buClr>
              <a:buSzPts val="1100"/>
              <a:buFont typeface="Arial"/>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b0a2bd3751_0_319:notes"/>
          <p:cNvSpPr>
            <a:spLocks noGrp="1" noRot="1" noChangeAspect="1"/>
          </p:cNvSpPr>
          <p:nvPr>
            <p:ph type="sldImg" idx="2"/>
          </p:nvPr>
        </p:nvSpPr>
        <p:spPr>
          <a:xfrm>
            <a:off x="380617" y="685800"/>
            <a:ext cx="6096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g1b0a2bd3751_0_3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s"/>
              <a:t>Es tan fácil colaborar como quedarnos al margen y es una forma muy resumida a como menciona Angela Davis, está en nuestras manos cambiar de alguna forma las cosas que no podemos aceptar, puesto hasta con las redes sociales podemos colaborar para que las estadísticas no sean tan abrumadoras como las que conoceremos a continuación: </a:t>
            </a:r>
            <a:endParaRPr/>
          </a:p>
          <a:p>
            <a:pPr marL="0" lvl="0" indent="0" algn="l" rtl="0">
              <a:lnSpc>
                <a:spcPct val="100000"/>
              </a:lnSpc>
              <a:spcBef>
                <a:spcPts val="120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b0a2bd3751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 name="Google Shape;160;g1b0a2bd3751_0_2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0" algn="just" rtl="0">
              <a:lnSpc>
                <a:spcPct val="115000"/>
              </a:lnSpc>
              <a:spcBef>
                <a:spcPts val="0"/>
              </a:spcBef>
              <a:spcAft>
                <a:spcPts val="0"/>
              </a:spcAft>
              <a:buNone/>
            </a:pPr>
            <a:r>
              <a:rPr lang="es" dirty="0"/>
              <a:t>Oficialmente las autoridades presentan como situación actual estos números de desapariciones, que comprende de 1964 a la actualidad.</a:t>
            </a:r>
            <a:endParaRPr dirty="0"/>
          </a:p>
          <a:p>
            <a:pPr marL="0" lvl="0" indent="0" algn="just" rtl="0">
              <a:lnSpc>
                <a:spcPct val="115000"/>
              </a:lnSpc>
              <a:spcBef>
                <a:spcPts val="0"/>
              </a:spcBef>
              <a:spcAft>
                <a:spcPts val="0"/>
              </a:spcAft>
              <a:buNone/>
            </a:pPr>
            <a:endParaRPr dirty="0"/>
          </a:p>
          <a:p>
            <a:pPr marL="457200" lvl="0" indent="0" algn="just" rtl="0">
              <a:lnSpc>
                <a:spcPct val="115000"/>
              </a:lnSpc>
              <a:spcBef>
                <a:spcPts val="0"/>
              </a:spcBef>
              <a:spcAft>
                <a:spcPts val="0"/>
              </a:spcAft>
              <a:buNone/>
            </a:pPr>
            <a:r>
              <a:rPr lang="es-ES" dirty="0"/>
              <a:t>Con este total podríamos llenar 1.2 veces el Estadio Azteca, sólo con personas desaparecidas.</a:t>
            </a:r>
            <a:endParaRPr dirty="0"/>
          </a:p>
          <a:p>
            <a:pPr marL="457200" lvl="0" indent="0" algn="just" rtl="0">
              <a:lnSpc>
                <a:spcPct val="115000"/>
              </a:lnSpc>
              <a:spcBef>
                <a:spcPts val="0"/>
              </a:spcBef>
              <a:spcAft>
                <a:spcPts val="0"/>
              </a:spcAft>
              <a:buNone/>
            </a:pPr>
            <a:endParaRPr dirty="0"/>
          </a:p>
          <a:p>
            <a:pPr marL="457200" lvl="0" indent="0" algn="just" rtl="0">
              <a:lnSpc>
                <a:spcPct val="115000"/>
              </a:lnSpc>
              <a:spcBef>
                <a:spcPts val="0"/>
              </a:spcBef>
              <a:spcAft>
                <a:spcPts val="0"/>
              </a:spcAft>
              <a:buClr>
                <a:schemeClr val="dk1"/>
              </a:buClr>
              <a:buSzPts val="1100"/>
              <a:buFont typeface="Arial"/>
              <a:buNone/>
            </a:pPr>
            <a:endParaRPr dirty="0">
              <a:solidFill>
                <a:schemeClr val="dk1"/>
              </a:solidFill>
            </a:endParaRPr>
          </a:p>
          <a:p>
            <a:pPr marL="457200" lvl="0" indent="0" algn="l" rtl="0">
              <a:lnSpc>
                <a:spcPct val="100000"/>
              </a:lnSpc>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b0a2bd3751_0_492:notes"/>
          <p:cNvSpPr>
            <a:spLocks noGrp="1" noRot="1" noChangeAspect="1"/>
          </p:cNvSpPr>
          <p:nvPr>
            <p:ph type="sldImg" idx="2"/>
          </p:nvPr>
        </p:nvSpPr>
        <p:spPr>
          <a:xfrm>
            <a:off x="380617" y="685800"/>
            <a:ext cx="6096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 name="Google Shape;179;g1b0a2bd3751_0_4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SzPts val="1100"/>
              <a:buNone/>
            </a:pPr>
            <a:r>
              <a:rPr lang="es" dirty="0"/>
              <a:t>La desaparición de personas en México es una problemática real aunque muchas veces no dimensionamos lo grande que es hasta que somos víctimas en algún grado, En relación con esto vimos como oportunidad utilizar lo aprendido en BEDU para analizar los datos oficiales presentados y estudiar la información del registro público con respecto a este tema siguiendo la siguiente metodología:</a:t>
            </a:r>
            <a:endParaRPr dirty="0"/>
          </a:p>
          <a:p>
            <a:pPr marL="0" lvl="0" indent="0" algn="l" rtl="0">
              <a:lnSpc>
                <a:spcPct val="115000"/>
              </a:lnSpc>
              <a:spcBef>
                <a:spcPts val="1200"/>
              </a:spcBef>
              <a:spcAft>
                <a:spcPts val="1200"/>
              </a:spcAft>
              <a:buSzPts val="1100"/>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b0a2bd3751_0_5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 name="Google Shape;192;g1b0a2bd3751_0_5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0"/>
              </a:spcBef>
              <a:spcAft>
                <a:spcPts val="0"/>
              </a:spcAft>
              <a:buNone/>
            </a:pPr>
            <a:r>
              <a:rPr lang="en-US" dirty="0"/>
              <a:t>Cabe </a:t>
            </a:r>
            <a:r>
              <a:rPr lang="en-US" dirty="0" err="1"/>
              <a:t>señalar</a:t>
            </a:r>
            <a:r>
              <a:rPr lang="en-US" dirty="0"/>
              <a:t> que </a:t>
            </a:r>
            <a:r>
              <a:rPr lang="en-US" dirty="0" err="1"/>
              <a:t>los</a:t>
            </a:r>
            <a:r>
              <a:rPr lang="en-US" dirty="0"/>
              <a:t> </a:t>
            </a:r>
            <a:r>
              <a:rPr lang="en-US" dirty="0" err="1"/>
              <a:t>datos</a:t>
            </a:r>
            <a:r>
              <a:rPr lang="en-US" dirty="0"/>
              <a:t> </a:t>
            </a:r>
            <a:r>
              <a:rPr lang="en-US" dirty="0" err="1"/>
              <a:t>oficiales</a:t>
            </a:r>
            <a:r>
              <a:rPr lang="en-US" dirty="0"/>
              <a:t> que </a:t>
            </a:r>
            <a:r>
              <a:rPr lang="en-US" dirty="0" err="1"/>
              <a:t>recabamos</a:t>
            </a:r>
            <a:r>
              <a:rPr lang="en-US" dirty="0"/>
              <a:t> </a:t>
            </a:r>
            <a:r>
              <a:rPr lang="en-US" dirty="0" err="1"/>
              <a:t>sólo</a:t>
            </a:r>
            <a:r>
              <a:rPr lang="en-US" dirty="0"/>
              <a:t> </a:t>
            </a:r>
            <a:r>
              <a:rPr lang="en-US" dirty="0" err="1"/>
              <a:t>contienen</a:t>
            </a:r>
            <a:r>
              <a:rPr lang="en-US" dirty="0"/>
              <a:t> </a:t>
            </a:r>
            <a:r>
              <a:rPr lang="en-US" dirty="0" err="1"/>
              <a:t>registros</a:t>
            </a:r>
            <a:r>
              <a:rPr lang="en-US" dirty="0"/>
              <a:t> de 1968 al 2018, lo que </a:t>
            </a:r>
            <a:r>
              <a:rPr lang="en-US" dirty="0" err="1"/>
              <a:t>respalda</a:t>
            </a:r>
            <a:r>
              <a:rPr lang="en-US" dirty="0"/>
              <a:t> la </a:t>
            </a:r>
            <a:r>
              <a:rPr lang="en-US" dirty="0" err="1"/>
              <a:t>necesidad</a:t>
            </a:r>
            <a:r>
              <a:rPr lang="en-US" dirty="0"/>
              <a:t> de </a:t>
            </a:r>
            <a:r>
              <a:rPr lang="en-US" dirty="0" err="1"/>
              <a:t>transparencia</a:t>
            </a:r>
            <a:r>
              <a:rPr lang="en-US" dirty="0"/>
              <a:t> </a:t>
            </a:r>
            <a:r>
              <a:rPr lang="en-US" dirty="0" err="1"/>
              <a:t>en</a:t>
            </a:r>
            <a:r>
              <a:rPr lang="en-US" dirty="0"/>
              <a:t> </a:t>
            </a:r>
            <a:r>
              <a:rPr lang="en-US" dirty="0" err="1"/>
              <a:t>los</a:t>
            </a:r>
            <a:r>
              <a:rPr lang="en-US" dirty="0"/>
              <a:t> </a:t>
            </a:r>
            <a:r>
              <a:rPr lang="en-US" dirty="0" err="1"/>
              <a:t>datos</a:t>
            </a:r>
            <a:r>
              <a:rPr lang="en-US" dirty="0"/>
              <a:t> del </a:t>
            </a:r>
            <a:r>
              <a:rPr lang="en-US" dirty="0" err="1"/>
              <a:t>gobierno</a:t>
            </a:r>
            <a:r>
              <a:rPr lang="en-US" dirty="0"/>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b0a2bd3751_0_623:notes"/>
          <p:cNvSpPr>
            <a:spLocks noGrp="1" noRot="1" noChangeAspect="1"/>
          </p:cNvSpPr>
          <p:nvPr>
            <p:ph type="sldImg" idx="2"/>
          </p:nvPr>
        </p:nvSpPr>
        <p:spPr>
          <a:xfrm>
            <a:off x="380617" y="685800"/>
            <a:ext cx="6096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g1b0a2bd3751_0_6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298450" algn="l" rtl="0">
              <a:lnSpc>
                <a:spcPct val="100000"/>
              </a:lnSpc>
              <a:spcBef>
                <a:spcPts val="0"/>
              </a:spcBef>
              <a:spcAft>
                <a:spcPts val="0"/>
              </a:spcAft>
              <a:buSzPts val="1100"/>
              <a:buChar char="●"/>
            </a:pPr>
            <a:r>
              <a:rPr lang="es" dirty="0"/>
              <a:t>De nuestro análisis observamos que la desaparición de los hombres jóvenes menores a los 25 años es mayor que las de las mujeres, sin embargo las desapariciones de mujeres jóvenes adultas es mayor que el de los hombres en el mismo rango de edad.</a:t>
            </a:r>
            <a:endParaRPr dirty="0"/>
          </a:p>
          <a:p>
            <a:pPr marL="457200" lvl="0" indent="-298450" algn="l" rtl="0">
              <a:lnSpc>
                <a:spcPct val="100000"/>
              </a:lnSpc>
              <a:spcBef>
                <a:spcPts val="0"/>
              </a:spcBef>
              <a:spcAft>
                <a:spcPts val="0"/>
              </a:spcAft>
              <a:buSzPts val="1100"/>
              <a:buChar char="●"/>
            </a:pPr>
            <a:r>
              <a:rPr lang="es" dirty="0"/>
              <a:t>La estatura de desapariciones es consistente con el promedio nacional de estatura para mujeres y hombres.</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b258a93515_5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g1b258a93515_5_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 dirty="0"/>
              <a:t>El promedio de días de desaparecido son 1605 días, siendo el máximo de 18,166 días. El promedio de edad es de 30 años y el máximo es de 103 años. </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b258a93515_19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0" name="Google Shape;240;g1b258a93515_19_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 dirty="0"/>
              <a:t>La problemática se ha vuelto tan grave que a partir del 2009, el reporte de personas desaparecidas supera las miles de personas por año, mientras que </a:t>
            </a:r>
            <a:r>
              <a:rPr lang="es" dirty="0">
                <a:solidFill>
                  <a:schemeClr val="dk1"/>
                </a:solidFill>
              </a:rPr>
              <a:t>antes del 2006 no llegaba ni a 100 personas por año</a:t>
            </a:r>
            <a:r>
              <a:rPr lang="es" dirty="0"/>
              <a:t>.</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1708" y="744575"/>
            <a:ext cx="8520600" cy="2052600"/>
          </a:xfrm>
          <a:prstGeom prst="rect">
            <a:avLst/>
          </a:prstGeom>
          <a:noFill/>
          <a:ln>
            <a:noFill/>
          </a:ln>
        </p:spPr>
        <p:txBody>
          <a:bodyPr spcFirstLastPara="1" wrap="square" lIns="91525" tIns="91525" rIns="91525" bIns="915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61" name="Google Shape;61;p14"/>
          <p:cNvSpPr txBox="1">
            <a:spLocks noGrp="1"/>
          </p:cNvSpPr>
          <p:nvPr>
            <p:ph type="subTitle" idx="1"/>
          </p:nvPr>
        </p:nvSpPr>
        <p:spPr>
          <a:xfrm>
            <a:off x="311700" y="2834125"/>
            <a:ext cx="8520600" cy="792600"/>
          </a:xfrm>
          <a:prstGeom prst="rect">
            <a:avLst/>
          </a:prstGeom>
          <a:noFill/>
          <a:ln>
            <a:noFill/>
          </a:ln>
        </p:spPr>
        <p:txBody>
          <a:bodyPr spcFirstLastPara="1" wrap="square" lIns="91525" tIns="91525" rIns="91525" bIns="915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2" name="Google Shape;62;p14"/>
          <p:cNvSpPr txBox="1">
            <a:spLocks noGrp="1"/>
          </p:cNvSpPr>
          <p:nvPr>
            <p:ph type="sldNum" idx="12"/>
          </p:nvPr>
        </p:nvSpPr>
        <p:spPr>
          <a:xfrm>
            <a:off x="8472458" y="4663217"/>
            <a:ext cx="548700" cy="393600"/>
          </a:xfrm>
          <a:prstGeom prst="rect">
            <a:avLst/>
          </a:prstGeom>
          <a:noFill/>
          <a:ln>
            <a:noFill/>
          </a:ln>
        </p:spPr>
        <p:txBody>
          <a:bodyPr spcFirstLastPara="1" wrap="square" lIns="91525" tIns="91525" rIns="91525" bIns="915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311700" y="445025"/>
            <a:ext cx="8520600" cy="572700"/>
          </a:xfrm>
          <a:prstGeom prst="rect">
            <a:avLst/>
          </a:prstGeom>
          <a:noFill/>
          <a:ln>
            <a:noFill/>
          </a:ln>
        </p:spPr>
        <p:txBody>
          <a:bodyPr spcFirstLastPara="1" wrap="square" lIns="91525" tIns="91525" rIns="91525" bIns="915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65" name="Google Shape;65;p15"/>
          <p:cNvSpPr txBox="1">
            <a:spLocks noGrp="1"/>
          </p:cNvSpPr>
          <p:nvPr>
            <p:ph type="body" idx="1"/>
          </p:nvPr>
        </p:nvSpPr>
        <p:spPr>
          <a:xfrm>
            <a:off x="311700" y="1152475"/>
            <a:ext cx="8520600" cy="3416400"/>
          </a:xfrm>
          <a:prstGeom prst="rect">
            <a:avLst/>
          </a:prstGeom>
          <a:noFill/>
          <a:ln>
            <a:noFill/>
          </a:ln>
        </p:spPr>
        <p:txBody>
          <a:bodyPr spcFirstLastPara="1" wrap="square" lIns="91525" tIns="91525" rIns="91525" bIns="915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66" name="Google Shape;66;p15"/>
          <p:cNvSpPr txBox="1">
            <a:spLocks noGrp="1"/>
          </p:cNvSpPr>
          <p:nvPr>
            <p:ph type="sldNum" idx="12"/>
          </p:nvPr>
        </p:nvSpPr>
        <p:spPr>
          <a:xfrm>
            <a:off x="8472458" y="4663217"/>
            <a:ext cx="548700" cy="393600"/>
          </a:xfrm>
          <a:prstGeom prst="rect">
            <a:avLst/>
          </a:prstGeom>
          <a:noFill/>
          <a:ln>
            <a:noFill/>
          </a:ln>
        </p:spPr>
        <p:txBody>
          <a:bodyPr spcFirstLastPara="1" wrap="square" lIns="91525" tIns="91525" rIns="91525" bIns="915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7"/>
        <p:cNvGrpSpPr/>
        <p:nvPr/>
      </p:nvGrpSpPr>
      <p:grpSpPr>
        <a:xfrm>
          <a:off x="0" y="0"/>
          <a:ext cx="0" cy="0"/>
          <a:chOff x="0" y="0"/>
          <a:chExt cx="0" cy="0"/>
        </a:xfrm>
      </p:grpSpPr>
      <p:sp>
        <p:nvSpPr>
          <p:cNvPr id="68" name="Google Shape;68;p16"/>
          <p:cNvSpPr txBox="1">
            <a:spLocks noGrp="1"/>
          </p:cNvSpPr>
          <p:nvPr>
            <p:ph type="title"/>
          </p:nvPr>
        </p:nvSpPr>
        <p:spPr>
          <a:xfrm>
            <a:off x="311700" y="2150850"/>
            <a:ext cx="8520600" cy="841800"/>
          </a:xfrm>
          <a:prstGeom prst="rect">
            <a:avLst/>
          </a:prstGeom>
          <a:noFill/>
          <a:ln>
            <a:noFill/>
          </a:ln>
        </p:spPr>
        <p:txBody>
          <a:bodyPr spcFirstLastPara="1" wrap="square" lIns="91525" tIns="91525" rIns="91525" bIns="91525" anchor="ctr" anchorCtr="0">
            <a:noAutofit/>
          </a:bodyPr>
          <a:lstStyle>
            <a:lvl1pPr lvl="0" algn="ctr" rtl="0">
              <a:lnSpc>
                <a:spcPct val="100000"/>
              </a:lnSpc>
              <a:spcBef>
                <a:spcPts val="0"/>
              </a:spcBef>
              <a:spcAft>
                <a:spcPts val="0"/>
              </a:spcAft>
              <a:buSzPts val="3600"/>
              <a:buNone/>
              <a:defRPr sz="3600"/>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endParaRPr/>
          </a:p>
        </p:txBody>
      </p:sp>
      <p:sp>
        <p:nvSpPr>
          <p:cNvPr id="69" name="Google Shape;69;p16"/>
          <p:cNvSpPr txBox="1">
            <a:spLocks noGrp="1"/>
          </p:cNvSpPr>
          <p:nvPr>
            <p:ph type="sldNum" idx="12"/>
          </p:nvPr>
        </p:nvSpPr>
        <p:spPr>
          <a:xfrm>
            <a:off x="8472458" y="4663217"/>
            <a:ext cx="548700" cy="393600"/>
          </a:xfrm>
          <a:prstGeom prst="rect">
            <a:avLst/>
          </a:prstGeom>
          <a:noFill/>
          <a:ln>
            <a:noFill/>
          </a:ln>
        </p:spPr>
        <p:txBody>
          <a:bodyPr spcFirstLastPara="1" wrap="square" lIns="91525" tIns="91525" rIns="91525" bIns="915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0"/>
        <p:cNvGrpSpPr/>
        <p:nvPr/>
      </p:nvGrpSpPr>
      <p:grpSpPr>
        <a:xfrm>
          <a:off x="0" y="0"/>
          <a:ext cx="0" cy="0"/>
          <a:chOff x="0" y="0"/>
          <a:chExt cx="0" cy="0"/>
        </a:xfrm>
      </p:grpSpPr>
      <p:sp>
        <p:nvSpPr>
          <p:cNvPr id="71" name="Google Shape;71;p17"/>
          <p:cNvSpPr txBox="1">
            <a:spLocks noGrp="1"/>
          </p:cNvSpPr>
          <p:nvPr>
            <p:ph type="title"/>
          </p:nvPr>
        </p:nvSpPr>
        <p:spPr>
          <a:xfrm>
            <a:off x="311700" y="445025"/>
            <a:ext cx="8520600" cy="572700"/>
          </a:xfrm>
          <a:prstGeom prst="rect">
            <a:avLst/>
          </a:prstGeom>
          <a:noFill/>
          <a:ln>
            <a:noFill/>
          </a:ln>
        </p:spPr>
        <p:txBody>
          <a:bodyPr spcFirstLastPara="1" wrap="square" lIns="91525" tIns="91525" rIns="91525" bIns="915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72" name="Google Shape;72;p17"/>
          <p:cNvSpPr txBox="1">
            <a:spLocks noGrp="1"/>
          </p:cNvSpPr>
          <p:nvPr>
            <p:ph type="body" idx="1"/>
          </p:nvPr>
        </p:nvSpPr>
        <p:spPr>
          <a:xfrm>
            <a:off x="311700" y="1152475"/>
            <a:ext cx="3999900" cy="3416400"/>
          </a:xfrm>
          <a:prstGeom prst="rect">
            <a:avLst/>
          </a:prstGeom>
          <a:noFill/>
          <a:ln>
            <a:noFill/>
          </a:ln>
        </p:spPr>
        <p:txBody>
          <a:bodyPr spcFirstLastPara="1" wrap="square" lIns="91525" tIns="91525" rIns="91525" bIns="915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73" name="Google Shape;73;p17"/>
          <p:cNvSpPr txBox="1">
            <a:spLocks noGrp="1"/>
          </p:cNvSpPr>
          <p:nvPr>
            <p:ph type="body" idx="2"/>
          </p:nvPr>
        </p:nvSpPr>
        <p:spPr>
          <a:xfrm>
            <a:off x="4832400" y="1152475"/>
            <a:ext cx="3999900" cy="3416400"/>
          </a:xfrm>
          <a:prstGeom prst="rect">
            <a:avLst/>
          </a:prstGeom>
          <a:noFill/>
          <a:ln>
            <a:noFill/>
          </a:ln>
        </p:spPr>
        <p:txBody>
          <a:bodyPr spcFirstLastPara="1" wrap="square" lIns="91525" tIns="91525" rIns="91525" bIns="915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74" name="Google Shape;74;p17"/>
          <p:cNvSpPr txBox="1">
            <a:spLocks noGrp="1"/>
          </p:cNvSpPr>
          <p:nvPr>
            <p:ph type="sldNum" idx="12"/>
          </p:nvPr>
        </p:nvSpPr>
        <p:spPr>
          <a:xfrm>
            <a:off x="8472458" y="4663217"/>
            <a:ext cx="548700" cy="393600"/>
          </a:xfrm>
          <a:prstGeom prst="rect">
            <a:avLst/>
          </a:prstGeom>
          <a:noFill/>
          <a:ln>
            <a:noFill/>
          </a:ln>
        </p:spPr>
        <p:txBody>
          <a:bodyPr spcFirstLastPara="1" wrap="square" lIns="91525" tIns="91525" rIns="91525" bIns="915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
        <p:cNvGrpSpPr/>
        <p:nvPr/>
      </p:nvGrpSpPr>
      <p:grpSpPr>
        <a:xfrm>
          <a:off x="0" y="0"/>
          <a:ext cx="0" cy="0"/>
          <a:chOff x="0" y="0"/>
          <a:chExt cx="0" cy="0"/>
        </a:xfrm>
      </p:grpSpPr>
      <p:sp>
        <p:nvSpPr>
          <p:cNvPr id="76" name="Google Shape;76;p18"/>
          <p:cNvSpPr txBox="1">
            <a:spLocks noGrp="1"/>
          </p:cNvSpPr>
          <p:nvPr>
            <p:ph type="title"/>
          </p:nvPr>
        </p:nvSpPr>
        <p:spPr>
          <a:xfrm>
            <a:off x="311700" y="445025"/>
            <a:ext cx="8520600" cy="572700"/>
          </a:xfrm>
          <a:prstGeom prst="rect">
            <a:avLst/>
          </a:prstGeom>
          <a:noFill/>
          <a:ln>
            <a:noFill/>
          </a:ln>
        </p:spPr>
        <p:txBody>
          <a:bodyPr spcFirstLastPara="1" wrap="square" lIns="91525" tIns="91525" rIns="91525" bIns="915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77" name="Google Shape;77;p18"/>
          <p:cNvSpPr txBox="1">
            <a:spLocks noGrp="1"/>
          </p:cNvSpPr>
          <p:nvPr>
            <p:ph type="sldNum" idx="12"/>
          </p:nvPr>
        </p:nvSpPr>
        <p:spPr>
          <a:xfrm>
            <a:off x="8472458" y="4663217"/>
            <a:ext cx="548700" cy="393600"/>
          </a:xfrm>
          <a:prstGeom prst="rect">
            <a:avLst/>
          </a:prstGeom>
          <a:noFill/>
          <a:ln>
            <a:noFill/>
          </a:ln>
        </p:spPr>
        <p:txBody>
          <a:bodyPr spcFirstLastPara="1" wrap="square" lIns="91525" tIns="91525" rIns="91525" bIns="915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8"/>
        <p:cNvGrpSpPr/>
        <p:nvPr/>
      </p:nvGrpSpPr>
      <p:grpSpPr>
        <a:xfrm>
          <a:off x="0" y="0"/>
          <a:ext cx="0" cy="0"/>
          <a:chOff x="0" y="0"/>
          <a:chExt cx="0" cy="0"/>
        </a:xfrm>
      </p:grpSpPr>
      <p:sp>
        <p:nvSpPr>
          <p:cNvPr id="79" name="Google Shape;79;p19"/>
          <p:cNvSpPr txBox="1">
            <a:spLocks noGrp="1"/>
          </p:cNvSpPr>
          <p:nvPr>
            <p:ph type="title"/>
          </p:nvPr>
        </p:nvSpPr>
        <p:spPr>
          <a:xfrm>
            <a:off x="311700" y="555600"/>
            <a:ext cx="2808000" cy="755700"/>
          </a:xfrm>
          <a:prstGeom prst="rect">
            <a:avLst/>
          </a:prstGeom>
          <a:noFill/>
          <a:ln>
            <a:noFill/>
          </a:ln>
        </p:spPr>
        <p:txBody>
          <a:bodyPr spcFirstLastPara="1" wrap="square" lIns="91525" tIns="91525" rIns="91525" bIns="91525" anchor="b" anchorCtr="0">
            <a:noAutofit/>
          </a:bodyPr>
          <a:lstStyle>
            <a:lvl1pPr lvl="0" algn="l" rtl="0">
              <a:lnSpc>
                <a:spcPct val="100000"/>
              </a:lnSpc>
              <a:spcBef>
                <a:spcPts val="0"/>
              </a:spcBef>
              <a:spcAft>
                <a:spcPts val="0"/>
              </a:spcAft>
              <a:buSzPts val="2400"/>
              <a:buNone/>
              <a:defRPr sz="2400"/>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80" name="Google Shape;80;p19"/>
          <p:cNvSpPr txBox="1">
            <a:spLocks noGrp="1"/>
          </p:cNvSpPr>
          <p:nvPr>
            <p:ph type="body" idx="1"/>
          </p:nvPr>
        </p:nvSpPr>
        <p:spPr>
          <a:xfrm>
            <a:off x="311700" y="1389600"/>
            <a:ext cx="2808000" cy="3179400"/>
          </a:xfrm>
          <a:prstGeom prst="rect">
            <a:avLst/>
          </a:prstGeom>
          <a:noFill/>
          <a:ln>
            <a:noFill/>
          </a:ln>
        </p:spPr>
        <p:txBody>
          <a:bodyPr spcFirstLastPara="1" wrap="square" lIns="91525" tIns="91525" rIns="91525" bIns="91525" anchor="t" anchorCtr="0">
            <a:noAutofit/>
          </a:bodyPr>
          <a:lstStyle>
            <a:lvl1pPr marL="457200" lvl="0" indent="-304800" algn="l" rtl="0">
              <a:lnSpc>
                <a:spcPct val="115000"/>
              </a:lnSpc>
              <a:spcBef>
                <a:spcPts val="0"/>
              </a:spcBef>
              <a:spcAft>
                <a:spcPts val="0"/>
              </a:spcAft>
              <a:buSzPts val="1200"/>
              <a:buChar char="●"/>
              <a:defRPr sz="12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81" name="Google Shape;81;p19"/>
          <p:cNvSpPr txBox="1">
            <a:spLocks noGrp="1"/>
          </p:cNvSpPr>
          <p:nvPr>
            <p:ph type="sldNum" idx="12"/>
          </p:nvPr>
        </p:nvSpPr>
        <p:spPr>
          <a:xfrm>
            <a:off x="8472458" y="4663217"/>
            <a:ext cx="548700" cy="393600"/>
          </a:xfrm>
          <a:prstGeom prst="rect">
            <a:avLst/>
          </a:prstGeom>
          <a:noFill/>
          <a:ln>
            <a:noFill/>
          </a:ln>
        </p:spPr>
        <p:txBody>
          <a:bodyPr spcFirstLastPara="1" wrap="square" lIns="91525" tIns="91525" rIns="91525" bIns="915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2"/>
        <p:cNvGrpSpPr/>
        <p:nvPr/>
      </p:nvGrpSpPr>
      <p:grpSpPr>
        <a:xfrm>
          <a:off x="0" y="0"/>
          <a:ext cx="0" cy="0"/>
          <a:chOff x="0" y="0"/>
          <a:chExt cx="0" cy="0"/>
        </a:xfrm>
      </p:grpSpPr>
      <p:sp>
        <p:nvSpPr>
          <p:cNvPr id="83" name="Google Shape;83;p20"/>
          <p:cNvSpPr txBox="1">
            <a:spLocks noGrp="1"/>
          </p:cNvSpPr>
          <p:nvPr>
            <p:ph type="title"/>
          </p:nvPr>
        </p:nvSpPr>
        <p:spPr>
          <a:xfrm>
            <a:off x="490250" y="450150"/>
            <a:ext cx="6367800" cy="4090800"/>
          </a:xfrm>
          <a:prstGeom prst="rect">
            <a:avLst/>
          </a:prstGeom>
          <a:noFill/>
          <a:ln>
            <a:noFill/>
          </a:ln>
        </p:spPr>
        <p:txBody>
          <a:bodyPr spcFirstLastPara="1" wrap="square" lIns="91525" tIns="91525" rIns="91525" bIns="91525" anchor="ctr" anchorCtr="0">
            <a:noAutofit/>
          </a:bodyPr>
          <a:lstStyle>
            <a:lvl1pPr lvl="0" algn="l" rtl="0">
              <a:lnSpc>
                <a:spcPct val="100000"/>
              </a:lnSpc>
              <a:spcBef>
                <a:spcPts val="0"/>
              </a:spcBef>
              <a:spcAft>
                <a:spcPts val="0"/>
              </a:spcAft>
              <a:buSzPts val="4800"/>
              <a:buNone/>
              <a:defRPr sz="4800"/>
            </a:lvl1pPr>
            <a:lvl2pPr lvl="1" algn="l" rtl="0">
              <a:lnSpc>
                <a:spcPct val="100000"/>
              </a:lnSpc>
              <a:spcBef>
                <a:spcPts val="0"/>
              </a:spcBef>
              <a:spcAft>
                <a:spcPts val="0"/>
              </a:spcAft>
              <a:buSzPts val="4800"/>
              <a:buNone/>
              <a:defRPr sz="4800"/>
            </a:lvl2pPr>
            <a:lvl3pPr lvl="2" algn="l" rtl="0">
              <a:lnSpc>
                <a:spcPct val="100000"/>
              </a:lnSpc>
              <a:spcBef>
                <a:spcPts val="0"/>
              </a:spcBef>
              <a:spcAft>
                <a:spcPts val="0"/>
              </a:spcAft>
              <a:buSzPts val="4800"/>
              <a:buNone/>
              <a:defRPr sz="4800"/>
            </a:lvl3pPr>
            <a:lvl4pPr lvl="3" algn="l" rtl="0">
              <a:lnSpc>
                <a:spcPct val="100000"/>
              </a:lnSpc>
              <a:spcBef>
                <a:spcPts val="0"/>
              </a:spcBef>
              <a:spcAft>
                <a:spcPts val="0"/>
              </a:spcAft>
              <a:buSzPts val="4800"/>
              <a:buNone/>
              <a:defRPr sz="4800"/>
            </a:lvl4pPr>
            <a:lvl5pPr lvl="4" algn="l" rtl="0">
              <a:lnSpc>
                <a:spcPct val="100000"/>
              </a:lnSpc>
              <a:spcBef>
                <a:spcPts val="0"/>
              </a:spcBef>
              <a:spcAft>
                <a:spcPts val="0"/>
              </a:spcAft>
              <a:buSzPts val="4800"/>
              <a:buNone/>
              <a:defRPr sz="4800"/>
            </a:lvl5pPr>
            <a:lvl6pPr lvl="5" algn="l" rtl="0">
              <a:lnSpc>
                <a:spcPct val="100000"/>
              </a:lnSpc>
              <a:spcBef>
                <a:spcPts val="0"/>
              </a:spcBef>
              <a:spcAft>
                <a:spcPts val="0"/>
              </a:spcAft>
              <a:buSzPts val="4800"/>
              <a:buNone/>
              <a:defRPr sz="4800"/>
            </a:lvl6pPr>
            <a:lvl7pPr lvl="6" algn="l" rtl="0">
              <a:lnSpc>
                <a:spcPct val="100000"/>
              </a:lnSpc>
              <a:spcBef>
                <a:spcPts val="0"/>
              </a:spcBef>
              <a:spcAft>
                <a:spcPts val="0"/>
              </a:spcAft>
              <a:buSzPts val="4800"/>
              <a:buNone/>
              <a:defRPr sz="4800"/>
            </a:lvl7pPr>
            <a:lvl8pPr lvl="7" algn="l" rtl="0">
              <a:lnSpc>
                <a:spcPct val="100000"/>
              </a:lnSpc>
              <a:spcBef>
                <a:spcPts val="0"/>
              </a:spcBef>
              <a:spcAft>
                <a:spcPts val="0"/>
              </a:spcAft>
              <a:buSzPts val="4800"/>
              <a:buNone/>
              <a:defRPr sz="4800"/>
            </a:lvl8pPr>
            <a:lvl9pPr lvl="8" algn="l" rtl="0">
              <a:lnSpc>
                <a:spcPct val="100000"/>
              </a:lnSpc>
              <a:spcBef>
                <a:spcPts val="0"/>
              </a:spcBef>
              <a:spcAft>
                <a:spcPts val="0"/>
              </a:spcAft>
              <a:buSzPts val="4800"/>
              <a:buNone/>
              <a:defRPr sz="4800"/>
            </a:lvl9pPr>
          </a:lstStyle>
          <a:p>
            <a:endParaRPr/>
          </a:p>
        </p:txBody>
      </p:sp>
      <p:sp>
        <p:nvSpPr>
          <p:cNvPr id="84" name="Google Shape;84;p20"/>
          <p:cNvSpPr txBox="1">
            <a:spLocks noGrp="1"/>
          </p:cNvSpPr>
          <p:nvPr>
            <p:ph type="sldNum" idx="12"/>
          </p:nvPr>
        </p:nvSpPr>
        <p:spPr>
          <a:xfrm>
            <a:off x="8472458" y="4663217"/>
            <a:ext cx="548700" cy="393600"/>
          </a:xfrm>
          <a:prstGeom prst="rect">
            <a:avLst/>
          </a:prstGeom>
          <a:noFill/>
          <a:ln>
            <a:noFill/>
          </a:ln>
        </p:spPr>
        <p:txBody>
          <a:bodyPr spcFirstLastPara="1" wrap="square" lIns="91525" tIns="91525" rIns="91525" bIns="915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5"/>
        <p:cNvGrpSpPr/>
        <p:nvPr/>
      </p:nvGrpSpPr>
      <p:grpSpPr>
        <a:xfrm>
          <a:off x="0" y="0"/>
          <a:ext cx="0" cy="0"/>
          <a:chOff x="0" y="0"/>
          <a:chExt cx="0" cy="0"/>
        </a:xfrm>
      </p:grpSpPr>
      <p:sp>
        <p:nvSpPr>
          <p:cNvPr id="86" name="Google Shape;86;p21"/>
          <p:cNvSpPr/>
          <p:nvPr/>
        </p:nvSpPr>
        <p:spPr>
          <a:xfrm>
            <a:off x="4572000" y="-125"/>
            <a:ext cx="4572000" cy="5143500"/>
          </a:xfrm>
          <a:prstGeom prst="rect">
            <a:avLst/>
          </a:prstGeom>
          <a:solidFill>
            <a:schemeClr val="lt2"/>
          </a:solidFill>
          <a:ln>
            <a:noFill/>
          </a:ln>
        </p:spPr>
        <p:txBody>
          <a:bodyPr spcFirstLastPara="1" wrap="square" lIns="91525" tIns="91525" rIns="91525" bIns="9152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87" name="Google Shape;87;p21"/>
          <p:cNvSpPr txBox="1">
            <a:spLocks noGrp="1"/>
          </p:cNvSpPr>
          <p:nvPr>
            <p:ph type="title"/>
          </p:nvPr>
        </p:nvSpPr>
        <p:spPr>
          <a:xfrm>
            <a:off x="265500" y="1233175"/>
            <a:ext cx="4045200" cy="1482300"/>
          </a:xfrm>
          <a:prstGeom prst="rect">
            <a:avLst/>
          </a:prstGeom>
          <a:noFill/>
          <a:ln>
            <a:noFill/>
          </a:ln>
        </p:spPr>
        <p:txBody>
          <a:bodyPr spcFirstLastPara="1" wrap="square" lIns="91525" tIns="91525" rIns="91525" bIns="91525" anchor="b" anchorCtr="0">
            <a:noAutofit/>
          </a:bodyPr>
          <a:lstStyle>
            <a:lvl1pPr lvl="0" algn="ctr" rtl="0">
              <a:lnSpc>
                <a:spcPct val="100000"/>
              </a:lnSpc>
              <a:spcBef>
                <a:spcPts val="0"/>
              </a:spcBef>
              <a:spcAft>
                <a:spcPts val="0"/>
              </a:spcAft>
              <a:buSzPts val="4200"/>
              <a:buNone/>
              <a:defRPr sz="4200"/>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a:endParaRPr/>
          </a:p>
        </p:txBody>
      </p:sp>
      <p:sp>
        <p:nvSpPr>
          <p:cNvPr id="88" name="Google Shape;88;p21"/>
          <p:cNvSpPr txBox="1">
            <a:spLocks noGrp="1"/>
          </p:cNvSpPr>
          <p:nvPr>
            <p:ph type="subTitle" idx="1"/>
          </p:nvPr>
        </p:nvSpPr>
        <p:spPr>
          <a:xfrm>
            <a:off x="265500" y="2803075"/>
            <a:ext cx="4045200" cy="1235100"/>
          </a:xfrm>
          <a:prstGeom prst="rect">
            <a:avLst/>
          </a:prstGeom>
          <a:noFill/>
          <a:ln>
            <a:noFill/>
          </a:ln>
        </p:spPr>
        <p:txBody>
          <a:bodyPr spcFirstLastPara="1" wrap="square" lIns="91525" tIns="91525" rIns="91525" bIns="915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9" name="Google Shape;89;p21"/>
          <p:cNvSpPr txBox="1">
            <a:spLocks noGrp="1"/>
          </p:cNvSpPr>
          <p:nvPr>
            <p:ph type="body" idx="2"/>
          </p:nvPr>
        </p:nvSpPr>
        <p:spPr>
          <a:xfrm>
            <a:off x="4939500" y="724075"/>
            <a:ext cx="3837000" cy="3695100"/>
          </a:xfrm>
          <a:prstGeom prst="rect">
            <a:avLst/>
          </a:prstGeom>
          <a:noFill/>
          <a:ln>
            <a:noFill/>
          </a:ln>
        </p:spPr>
        <p:txBody>
          <a:bodyPr spcFirstLastPara="1" wrap="square" lIns="91525" tIns="91525" rIns="91525" bIns="91525" anchor="ctr"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90" name="Google Shape;90;p21"/>
          <p:cNvSpPr txBox="1">
            <a:spLocks noGrp="1"/>
          </p:cNvSpPr>
          <p:nvPr>
            <p:ph type="sldNum" idx="12"/>
          </p:nvPr>
        </p:nvSpPr>
        <p:spPr>
          <a:xfrm>
            <a:off x="8472458" y="4663217"/>
            <a:ext cx="548700" cy="393600"/>
          </a:xfrm>
          <a:prstGeom prst="rect">
            <a:avLst/>
          </a:prstGeom>
          <a:noFill/>
          <a:ln>
            <a:noFill/>
          </a:ln>
        </p:spPr>
        <p:txBody>
          <a:bodyPr spcFirstLastPara="1" wrap="square" lIns="91525" tIns="91525" rIns="91525" bIns="915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1"/>
        <p:cNvGrpSpPr/>
        <p:nvPr/>
      </p:nvGrpSpPr>
      <p:grpSpPr>
        <a:xfrm>
          <a:off x="0" y="0"/>
          <a:ext cx="0" cy="0"/>
          <a:chOff x="0" y="0"/>
          <a:chExt cx="0" cy="0"/>
        </a:xfrm>
      </p:grpSpPr>
      <p:sp>
        <p:nvSpPr>
          <p:cNvPr id="92" name="Google Shape;92;p22"/>
          <p:cNvSpPr txBox="1">
            <a:spLocks noGrp="1"/>
          </p:cNvSpPr>
          <p:nvPr>
            <p:ph type="body" idx="1"/>
          </p:nvPr>
        </p:nvSpPr>
        <p:spPr>
          <a:xfrm>
            <a:off x="311700" y="4230575"/>
            <a:ext cx="5998800" cy="605100"/>
          </a:xfrm>
          <a:prstGeom prst="rect">
            <a:avLst/>
          </a:prstGeom>
          <a:noFill/>
          <a:ln>
            <a:noFill/>
          </a:ln>
        </p:spPr>
        <p:txBody>
          <a:bodyPr spcFirstLastPara="1" wrap="square" lIns="91525" tIns="91525" rIns="91525" bIns="91525" anchor="ctr" anchorCtr="0">
            <a:noAutofit/>
          </a:bodyPr>
          <a:lstStyle>
            <a:lvl1pPr marL="457200" lvl="0" indent="-228600" algn="l" rtl="0">
              <a:lnSpc>
                <a:spcPct val="100000"/>
              </a:lnSpc>
              <a:spcBef>
                <a:spcPts val="0"/>
              </a:spcBef>
              <a:spcAft>
                <a:spcPts val="0"/>
              </a:spcAft>
              <a:buSzPts val="1800"/>
              <a:buNone/>
              <a:defRPr/>
            </a:lvl1pPr>
          </a:lstStyle>
          <a:p>
            <a:endParaRPr/>
          </a:p>
        </p:txBody>
      </p:sp>
      <p:sp>
        <p:nvSpPr>
          <p:cNvPr id="93" name="Google Shape;93;p22"/>
          <p:cNvSpPr txBox="1">
            <a:spLocks noGrp="1"/>
          </p:cNvSpPr>
          <p:nvPr>
            <p:ph type="sldNum" idx="12"/>
          </p:nvPr>
        </p:nvSpPr>
        <p:spPr>
          <a:xfrm>
            <a:off x="8472458" y="4663217"/>
            <a:ext cx="548700" cy="393600"/>
          </a:xfrm>
          <a:prstGeom prst="rect">
            <a:avLst/>
          </a:prstGeom>
          <a:noFill/>
          <a:ln>
            <a:noFill/>
          </a:ln>
        </p:spPr>
        <p:txBody>
          <a:bodyPr spcFirstLastPara="1" wrap="square" lIns="91525" tIns="91525" rIns="91525" bIns="915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4"/>
        <p:cNvGrpSpPr/>
        <p:nvPr/>
      </p:nvGrpSpPr>
      <p:grpSpPr>
        <a:xfrm>
          <a:off x="0" y="0"/>
          <a:ext cx="0" cy="0"/>
          <a:chOff x="0" y="0"/>
          <a:chExt cx="0" cy="0"/>
        </a:xfrm>
      </p:grpSpPr>
      <p:sp>
        <p:nvSpPr>
          <p:cNvPr id="95" name="Google Shape;95;p23"/>
          <p:cNvSpPr txBox="1">
            <a:spLocks noGrp="1"/>
          </p:cNvSpPr>
          <p:nvPr>
            <p:ph type="title" hasCustomPrompt="1"/>
          </p:nvPr>
        </p:nvSpPr>
        <p:spPr>
          <a:xfrm>
            <a:off x="311700" y="1106125"/>
            <a:ext cx="8520600" cy="1963500"/>
          </a:xfrm>
          <a:prstGeom prst="rect">
            <a:avLst/>
          </a:prstGeom>
          <a:noFill/>
          <a:ln>
            <a:noFill/>
          </a:ln>
        </p:spPr>
        <p:txBody>
          <a:bodyPr spcFirstLastPara="1" wrap="square" lIns="91525" tIns="91525" rIns="91525" bIns="91525" anchor="b" anchorCtr="0">
            <a:noAutofit/>
          </a:bodyPr>
          <a:lstStyle>
            <a:lvl1pPr lvl="0" algn="ctr" rtl="0">
              <a:lnSpc>
                <a:spcPct val="100000"/>
              </a:lnSpc>
              <a:spcBef>
                <a:spcPts val="0"/>
              </a:spcBef>
              <a:spcAft>
                <a:spcPts val="0"/>
              </a:spcAft>
              <a:buSzPts val="12000"/>
              <a:buNone/>
              <a:defRPr sz="12000"/>
            </a:lvl1pPr>
            <a:lvl2pPr lvl="1" algn="ctr" rtl="0">
              <a:lnSpc>
                <a:spcPct val="100000"/>
              </a:lnSpc>
              <a:spcBef>
                <a:spcPts val="0"/>
              </a:spcBef>
              <a:spcAft>
                <a:spcPts val="0"/>
              </a:spcAft>
              <a:buSzPts val="12000"/>
              <a:buNone/>
              <a:defRPr sz="12000"/>
            </a:lvl2pPr>
            <a:lvl3pPr lvl="2" algn="ctr" rtl="0">
              <a:lnSpc>
                <a:spcPct val="100000"/>
              </a:lnSpc>
              <a:spcBef>
                <a:spcPts val="0"/>
              </a:spcBef>
              <a:spcAft>
                <a:spcPts val="0"/>
              </a:spcAft>
              <a:buSzPts val="12000"/>
              <a:buNone/>
              <a:defRPr sz="12000"/>
            </a:lvl3pPr>
            <a:lvl4pPr lvl="3" algn="ctr" rtl="0">
              <a:lnSpc>
                <a:spcPct val="100000"/>
              </a:lnSpc>
              <a:spcBef>
                <a:spcPts val="0"/>
              </a:spcBef>
              <a:spcAft>
                <a:spcPts val="0"/>
              </a:spcAft>
              <a:buSzPts val="12000"/>
              <a:buNone/>
              <a:defRPr sz="12000"/>
            </a:lvl4pPr>
            <a:lvl5pPr lvl="4" algn="ctr" rtl="0">
              <a:lnSpc>
                <a:spcPct val="100000"/>
              </a:lnSpc>
              <a:spcBef>
                <a:spcPts val="0"/>
              </a:spcBef>
              <a:spcAft>
                <a:spcPts val="0"/>
              </a:spcAft>
              <a:buSzPts val="12000"/>
              <a:buNone/>
              <a:defRPr sz="12000"/>
            </a:lvl5pPr>
            <a:lvl6pPr lvl="5" algn="ctr" rtl="0">
              <a:lnSpc>
                <a:spcPct val="100000"/>
              </a:lnSpc>
              <a:spcBef>
                <a:spcPts val="0"/>
              </a:spcBef>
              <a:spcAft>
                <a:spcPts val="0"/>
              </a:spcAft>
              <a:buSzPts val="12000"/>
              <a:buNone/>
              <a:defRPr sz="12000"/>
            </a:lvl6pPr>
            <a:lvl7pPr lvl="6" algn="ctr" rtl="0">
              <a:lnSpc>
                <a:spcPct val="100000"/>
              </a:lnSpc>
              <a:spcBef>
                <a:spcPts val="0"/>
              </a:spcBef>
              <a:spcAft>
                <a:spcPts val="0"/>
              </a:spcAft>
              <a:buSzPts val="12000"/>
              <a:buNone/>
              <a:defRPr sz="12000"/>
            </a:lvl7pPr>
            <a:lvl8pPr lvl="7" algn="ctr" rtl="0">
              <a:lnSpc>
                <a:spcPct val="100000"/>
              </a:lnSpc>
              <a:spcBef>
                <a:spcPts val="0"/>
              </a:spcBef>
              <a:spcAft>
                <a:spcPts val="0"/>
              </a:spcAft>
              <a:buSzPts val="12000"/>
              <a:buNone/>
              <a:defRPr sz="12000"/>
            </a:lvl8pPr>
            <a:lvl9pPr lvl="8" algn="ctr" rtl="0">
              <a:lnSpc>
                <a:spcPct val="100000"/>
              </a:lnSpc>
              <a:spcBef>
                <a:spcPts val="0"/>
              </a:spcBef>
              <a:spcAft>
                <a:spcPts val="0"/>
              </a:spcAft>
              <a:buSzPts val="12000"/>
              <a:buNone/>
              <a:defRPr sz="12000"/>
            </a:lvl9pPr>
          </a:lstStyle>
          <a:p>
            <a:r>
              <a:t>xx%</a:t>
            </a:r>
          </a:p>
        </p:txBody>
      </p:sp>
      <p:sp>
        <p:nvSpPr>
          <p:cNvPr id="96" name="Google Shape;96;p23"/>
          <p:cNvSpPr txBox="1">
            <a:spLocks noGrp="1"/>
          </p:cNvSpPr>
          <p:nvPr>
            <p:ph type="body" idx="1"/>
          </p:nvPr>
        </p:nvSpPr>
        <p:spPr>
          <a:xfrm>
            <a:off x="311700" y="3152225"/>
            <a:ext cx="8520600" cy="1300800"/>
          </a:xfrm>
          <a:prstGeom prst="rect">
            <a:avLst/>
          </a:prstGeom>
          <a:noFill/>
          <a:ln>
            <a:noFill/>
          </a:ln>
        </p:spPr>
        <p:txBody>
          <a:bodyPr spcFirstLastPara="1" wrap="square" lIns="91525" tIns="91525" rIns="91525" bIns="91525" anchor="t" anchorCtr="0">
            <a:noAutofit/>
          </a:bodyPr>
          <a:lstStyle>
            <a:lvl1pPr marL="457200" lvl="0" indent="-342900" algn="ctr" rtl="0">
              <a:lnSpc>
                <a:spcPct val="115000"/>
              </a:lnSpc>
              <a:spcBef>
                <a:spcPts val="0"/>
              </a:spcBef>
              <a:spcAft>
                <a:spcPts val="0"/>
              </a:spcAft>
              <a:buSzPts val="1800"/>
              <a:buChar char="●"/>
              <a:defRPr/>
            </a:lvl1pPr>
            <a:lvl2pPr marL="914400" lvl="1" indent="-317500" algn="ctr" rtl="0">
              <a:lnSpc>
                <a:spcPct val="115000"/>
              </a:lnSpc>
              <a:spcBef>
                <a:spcPts val="1600"/>
              </a:spcBef>
              <a:spcAft>
                <a:spcPts val="0"/>
              </a:spcAft>
              <a:buSzPts val="1400"/>
              <a:buChar char="○"/>
              <a:defRPr/>
            </a:lvl2pPr>
            <a:lvl3pPr marL="1371600" lvl="2" indent="-317500" algn="ctr" rtl="0">
              <a:lnSpc>
                <a:spcPct val="115000"/>
              </a:lnSpc>
              <a:spcBef>
                <a:spcPts val="1600"/>
              </a:spcBef>
              <a:spcAft>
                <a:spcPts val="0"/>
              </a:spcAft>
              <a:buSzPts val="1400"/>
              <a:buChar char="■"/>
              <a:defRPr/>
            </a:lvl3pPr>
            <a:lvl4pPr marL="1828800" lvl="3" indent="-317500" algn="ctr" rtl="0">
              <a:lnSpc>
                <a:spcPct val="115000"/>
              </a:lnSpc>
              <a:spcBef>
                <a:spcPts val="1600"/>
              </a:spcBef>
              <a:spcAft>
                <a:spcPts val="0"/>
              </a:spcAft>
              <a:buSzPts val="1400"/>
              <a:buChar char="●"/>
              <a:defRPr/>
            </a:lvl4pPr>
            <a:lvl5pPr marL="2286000" lvl="4" indent="-317500" algn="ctr" rtl="0">
              <a:lnSpc>
                <a:spcPct val="115000"/>
              </a:lnSpc>
              <a:spcBef>
                <a:spcPts val="1600"/>
              </a:spcBef>
              <a:spcAft>
                <a:spcPts val="0"/>
              </a:spcAft>
              <a:buSzPts val="1400"/>
              <a:buChar char="○"/>
              <a:defRPr/>
            </a:lvl5pPr>
            <a:lvl6pPr marL="2743200" lvl="5" indent="-317500" algn="ctr" rtl="0">
              <a:lnSpc>
                <a:spcPct val="115000"/>
              </a:lnSpc>
              <a:spcBef>
                <a:spcPts val="1600"/>
              </a:spcBef>
              <a:spcAft>
                <a:spcPts val="0"/>
              </a:spcAft>
              <a:buSzPts val="1400"/>
              <a:buChar char="■"/>
              <a:defRPr/>
            </a:lvl6pPr>
            <a:lvl7pPr marL="3200400" lvl="6" indent="-317500" algn="ctr" rtl="0">
              <a:lnSpc>
                <a:spcPct val="115000"/>
              </a:lnSpc>
              <a:spcBef>
                <a:spcPts val="1600"/>
              </a:spcBef>
              <a:spcAft>
                <a:spcPts val="0"/>
              </a:spcAft>
              <a:buSzPts val="1400"/>
              <a:buChar char="●"/>
              <a:defRPr/>
            </a:lvl7pPr>
            <a:lvl8pPr marL="3657600" lvl="7" indent="-317500" algn="ctr" rtl="0">
              <a:lnSpc>
                <a:spcPct val="115000"/>
              </a:lnSpc>
              <a:spcBef>
                <a:spcPts val="1600"/>
              </a:spcBef>
              <a:spcAft>
                <a:spcPts val="0"/>
              </a:spcAft>
              <a:buSzPts val="1400"/>
              <a:buChar char="○"/>
              <a:defRPr/>
            </a:lvl8pPr>
            <a:lvl9pPr marL="4114800" lvl="8" indent="-317500" algn="ctr" rtl="0">
              <a:lnSpc>
                <a:spcPct val="115000"/>
              </a:lnSpc>
              <a:spcBef>
                <a:spcPts val="1600"/>
              </a:spcBef>
              <a:spcAft>
                <a:spcPts val="1600"/>
              </a:spcAft>
              <a:buSzPts val="1400"/>
              <a:buChar char="■"/>
              <a:defRPr/>
            </a:lvl9pPr>
          </a:lstStyle>
          <a:p>
            <a:endParaRPr/>
          </a:p>
        </p:txBody>
      </p:sp>
      <p:sp>
        <p:nvSpPr>
          <p:cNvPr id="97" name="Google Shape;97;p23"/>
          <p:cNvSpPr txBox="1">
            <a:spLocks noGrp="1"/>
          </p:cNvSpPr>
          <p:nvPr>
            <p:ph type="sldNum" idx="12"/>
          </p:nvPr>
        </p:nvSpPr>
        <p:spPr>
          <a:xfrm>
            <a:off x="8472458" y="4663217"/>
            <a:ext cx="548700" cy="393600"/>
          </a:xfrm>
          <a:prstGeom prst="rect">
            <a:avLst/>
          </a:prstGeom>
          <a:noFill/>
          <a:ln>
            <a:noFill/>
          </a:ln>
        </p:spPr>
        <p:txBody>
          <a:bodyPr spcFirstLastPara="1" wrap="square" lIns="91525" tIns="91525" rIns="91525" bIns="915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8"/>
        <p:cNvGrpSpPr/>
        <p:nvPr/>
      </p:nvGrpSpPr>
      <p:grpSpPr>
        <a:xfrm>
          <a:off x="0" y="0"/>
          <a:ext cx="0" cy="0"/>
          <a:chOff x="0" y="0"/>
          <a:chExt cx="0" cy="0"/>
        </a:xfrm>
      </p:grpSpPr>
      <p:sp>
        <p:nvSpPr>
          <p:cNvPr id="99" name="Google Shape;99;p24"/>
          <p:cNvSpPr txBox="1">
            <a:spLocks noGrp="1"/>
          </p:cNvSpPr>
          <p:nvPr>
            <p:ph type="sldNum" idx="12"/>
          </p:nvPr>
        </p:nvSpPr>
        <p:spPr>
          <a:xfrm>
            <a:off x="8472458" y="4663217"/>
            <a:ext cx="548700" cy="393600"/>
          </a:xfrm>
          <a:prstGeom prst="rect">
            <a:avLst/>
          </a:prstGeom>
          <a:noFill/>
          <a:ln>
            <a:noFill/>
          </a:ln>
        </p:spPr>
        <p:txBody>
          <a:bodyPr spcFirstLastPara="1" wrap="square" lIns="91525" tIns="91525" rIns="91525" bIns="915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311700" y="445025"/>
            <a:ext cx="8520600" cy="572700"/>
          </a:xfrm>
          <a:prstGeom prst="rect">
            <a:avLst/>
          </a:prstGeom>
          <a:noFill/>
          <a:ln>
            <a:noFill/>
          </a:ln>
        </p:spPr>
        <p:txBody>
          <a:bodyPr spcFirstLastPara="1" wrap="square" lIns="91525" tIns="91525" rIns="91525" bIns="915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7" name="Google Shape;57;p13"/>
          <p:cNvSpPr txBox="1">
            <a:spLocks noGrp="1"/>
          </p:cNvSpPr>
          <p:nvPr>
            <p:ph type="body" idx="1"/>
          </p:nvPr>
        </p:nvSpPr>
        <p:spPr>
          <a:xfrm>
            <a:off x="311700" y="1152475"/>
            <a:ext cx="8520600" cy="3416400"/>
          </a:xfrm>
          <a:prstGeom prst="rect">
            <a:avLst/>
          </a:prstGeom>
          <a:noFill/>
          <a:ln>
            <a:noFill/>
          </a:ln>
        </p:spPr>
        <p:txBody>
          <a:bodyPr spcFirstLastPara="1" wrap="square" lIns="91525" tIns="91525" rIns="91525" bIns="915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8" name="Google Shape;58;p13"/>
          <p:cNvSpPr txBox="1">
            <a:spLocks noGrp="1"/>
          </p:cNvSpPr>
          <p:nvPr>
            <p:ph type="sldNum" idx="12"/>
          </p:nvPr>
        </p:nvSpPr>
        <p:spPr>
          <a:xfrm>
            <a:off x="8472458" y="4663217"/>
            <a:ext cx="548700" cy="393600"/>
          </a:xfrm>
          <a:prstGeom prst="rect">
            <a:avLst/>
          </a:prstGeom>
          <a:noFill/>
          <a:ln>
            <a:noFill/>
          </a:ln>
        </p:spPr>
        <p:txBody>
          <a:bodyPr spcFirstLastPara="1" wrap="square" lIns="91525" tIns="91525" rIns="91525" bIns="915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hyperlink" Target="https://datastudio.google.com/s/luKRUfLnjLk" TargetMode="External"/><Relationship Id="rId5" Type="http://schemas.openxmlformats.org/officeDocument/2006/relationships/image" Target="../media/image24.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6.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hyperlink" Target="https://datastudio.google.com/s/luKRUfLnjLk"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hyperlink" Target="https://datastudio.google.com/s/luKRUfLnjLk"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8" Type="http://schemas.openxmlformats.org/officeDocument/2006/relationships/hyperlink" Target="https://datastudio.google.com/s/luKRUfLnjLk" TargetMode="External"/><Relationship Id="rId3" Type="http://schemas.openxmlformats.org/officeDocument/2006/relationships/image" Target="../media/image38.png"/><Relationship Id="rId7" Type="http://schemas.openxmlformats.org/officeDocument/2006/relationships/hyperlink" Target="https://github.com/MinervaNunez/Proyecto-Final-BEDU"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39.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jp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6.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3"/>
        <p:cNvGrpSpPr/>
        <p:nvPr/>
      </p:nvGrpSpPr>
      <p:grpSpPr>
        <a:xfrm>
          <a:off x="0" y="0"/>
          <a:ext cx="0" cy="0"/>
          <a:chOff x="0" y="0"/>
          <a:chExt cx="0" cy="0"/>
        </a:xfrm>
      </p:grpSpPr>
      <p:pic>
        <p:nvPicPr>
          <p:cNvPr id="104" name="Google Shape;104;p25"/>
          <p:cNvPicPr preferRelativeResize="0"/>
          <p:nvPr/>
        </p:nvPicPr>
        <p:blipFill rotWithShape="1">
          <a:blip r:embed="rId3">
            <a:alphaModFix amt="50000"/>
          </a:blip>
          <a:srcRect l="18" t="12445" r="9867" b="6948"/>
          <a:stretch/>
        </p:blipFill>
        <p:spPr>
          <a:xfrm>
            <a:off x="3464057" y="0"/>
            <a:ext cx="5679938" cy="5143498"/>
          </a:xfrm>
          <a:prstGeom prst="rect">
            <a:avLst/>
          </a:prstGeom>
          <a:noFill/>
          <a:ln>
            <a:noFill/>
          </a:ln>
        </p:spPr>
      </p:pic>
      <p:sp>
        <p:nvSpPr>
          <p:cNvPr id="105" name="Google Shape;105;p25"/>
          <p:cNvSpPr txBox="1"/>
          <p:nvPr/>
        </p:nvSpPr>
        <p:spPr>
          <a:xfrm>
            <a:off x="684473" y="2114667"/>
            <a:ext cx="5521500" cy="891300"/>
          </a:xfrm>
          <a:prstGeom prst="rect">
            <a:avLst/>
          </a:prstGeom>
          <a:noFill/>
          <a:ln>
            <a:noFill/>
          </a:ln>
        </p:spPr>
        <p:txBody>
          <a:bodyPr spcFirstLastPara="1" wrap="square" lIns="91525" tIns="91525" rIns="91525" bIns="91525"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 sz="2800" b="1">
                <a:solidFill>
                  <a:srgbClr val="0C0C0C"/>
                </a:solidFill>
                <a:latin typeface="Montserrat"/>
                <a:ea typeface="Montserrat"/>
                <a:cs typeface="Montserrat"/>
                <a:sym typeface="Montserrat"/>
              </a:rPr>
              <a:t>Análisis de datos públicos sobre casos de personas desaparecidas en México</a:t>
            </a:r>
            <a:endParaRPr sz="2800" b="1" i="0" u="none" strike="noStrike" cap="none">
              <a:solidFill>
                <a:srgbClr val="0C0C0C"/>
              </a:solidFill>
              <a:latin typeface="Montserrat"/>
              <a:ea typeface="Montserrat"/>
              <a:cs typeface="Montserrat"/>
              <a:sym typeface="Montserrat"/>
            </a:endParaRPr>
          </a:p>
        </p:txBody>
      </p:sp>
      <p:sp>
        <p:nvSpPr>
          <p:cNvPr id="106" name="Google Shape;106;p25"/>
          <p:cNvSpPr txBox="1"/>
          <p:nvPr/>
        </p:nvSpPr>
        <p:spPr>
          <a:xfrm>
            <a:off x="670673" y="3428481"/>
            <a:ext cx="3921300" cy="514500"/>
          </a:xfrm>
          <a:prstGeom prst="rect">
            <a:avLst/>
          </a:prstGeom>
          <a:noFill/>
          <a:ln>
            <a:noFill/>
          </a:ln>
        </p:spPr>
        <p:txBody>
          <a:bodyPr spcFirstLastPara="1" wrap="square" lIns="91525" tIns="91525" rIns="91525" bIns="915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 sz="2000">
                <a:solidFill>
                  <a:srgbClr val="FF6A39"/>
                </a:solidFill>
                <a:latin typeface="Montserrat"/>
                <a:ea typeface="Montserrat"/>
                <a:cs typeface="Montserrat"/>
                <a:sym typeface="Montserrat"/>
              </a:rPr>
              <a:t>Data Science</a:t>
            </a:r>
            <a:endParaRPr sz="2000" b="0" i="0" u="none" strike="noStrike" cap="none">
              <a:solidFill>
                <a:srgbClr val="FF6A39"/>
              </a:solidFill>
              <a:latin typeface="Montserrat"/>
              <a:ea typeface="Montserrat"/>
              <a:cs typeface="Montserrat"/>
              <a:sym typeface="Montserrat"/>
            </a:endParaRPr>
          </a:p>
        </p:txBody>
      </p:sp>
      <p:cxnSp>
        <p:nvCxnSpPr>
          <p:cNvPr id="107" name="Google Shape;107;p25"/>
          <p:cNvCxnSpPr/>
          <p:nvPr/>
        </p:nvCxnSpPr>
        <p:spPr>
          <a:xfrm>
            <a:off x="785260" y="3273768"/>
            <a:ext cx="1751700" cy="0"/>
          </a:xfrm>
          <a:prstGeom prst="straightConnector1">
            <a:avLst/>
          </a:prstGeom>
          <a:noFill/>
          <a:ln w="28575" cap="flat" cmpd="sng">
            <a:solidFill>
              <a:srgbClr val="FF6A39"/>
            </a:solidFill>
            <a:prstDash val="solid"/>
            <a:round/>
            <a:headEnd type="none" w="sm" len="sm"/>
            <a:tailEnd type="none" w="sm" len="sm"/>
          </a:ln>
        </p:spPr>
      </p:cxnSp>
      <p:sp>
        <p:nvSpPr>
          <p:cNvPr id="108" name="Google Shape;108;p25"/>
          <p:cNvSpPr txBox="1"/>
          <p:nvPr/>
        </p:nvSpPr>
        <p:spPr>
          <a:xfrm>
            <a:off x="688557" y="1443499"/>
            <a:ext cx="5330100" cy="459600"/>
          </a:xfrm>
          <a:prstGeom prst="rect">
            <a:avLst/>
          </a:prstGeom>
          <a:noFill/>
          <a:ln>
            <a:noFill/>
          </a:ln>
        </p:spPr>
        <p:txBody>
          <a:bodyPr spcFirstLastPara="1" wrap="square" lIns="91525" tIns="91525" rIns="91525" bIns="915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 sz="1800">
                <a:solidFill>
                  <a:srgbClr val="FF6A39"/>
                </a:solidFill>
                <a:latin typeface="Montserrat SemiBold"/>
                <a:ea typeface="Montserrat SemiBold"/>
                <a:cs typeface="Montserrat SemiBold"/>
                <a:sym typeface="Montserrat SemiBold"/>
              </a:rPr>
              <a:t>Prototype Day</a:t>
            </a:r>
            <a:endParaRPr sz="1800" b="0" i="0" u="none" strike="noStrike" cap="none">
              <a:solidFill>
                <a:srgbClr val="FF6A39"/>
              </a:solidFill>
              <a:latin typeface="Montserrat SemiBold"/>
              <a:ea typeface="Montserrat SemiBold"/>
              <a:cs typeface="Montserrat SemiBold"/>
              <a:sym typeface="Montserrat SemiBold"/>
            </a:endParaRPr>
          </a:p>
        </p:txBody>
      </p:sp>
      <p:pic>
        <p:nvPicPr>
          <p:cNvPr id="109" name="Google Shape;109;p25"/>
          <p:cNvPicPr preferRelativeResize="0"/>
          <p:nvPr/>
        </p:nvPicPr>
        <p:blipFill rotWithShape="1">
          <a:blip r:embed="rId4">
            <a:alphaModFix/>
          </a:blip>
          <a:srcRect l="49" r="39"/>
          <a:stretch/>
        </p:blipFill>
        <p:spPr>
          <a:xfrm>
            <a:off x="8079503" y="4448281"/>
            <a:ext cx="932276" cy="495718"/>
          </a:xfrm>
          <a:prstGeom prst="rect">
            <a:avLst/>
          </a:prstGeom>
          <a:noFill/>
          <a:ln>
            <a:noFill/>
          </a:ln>
        </p:spPr>
      </p:pic>
      <p:pic>
        <p:nvPicPr>
          <p:cNvPr id="110" name="Google Shape;110;p25"/>
          <p:cNvPicPr preferRelativeResize="0"/>
          <p:nvPr/>
        </p:nvPicPr>
        <p:blipFill rotWithShape="1">
          <a:blip r:embed="rId5">
            <a:alphaModFix/>
          </a:blip>
          <a:srcRect/>
          <a:stretch/>
        </p:blipFill>
        <p:spPr>
          <a:xfrm>
            <a:off x="352753" y="4629448"/>
            <a:ext cx="865012" cy="7637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cxnSp>
        <p:nvCxnSpPr>
          <p:cNvPr id="255" name="Google Shape;255;p34"/>
          <p:cNvCxnSpPr/>
          <p:nvPr/>
        </p:nvCxnSpPr>
        <p:spPr>
          <a:xfrm>
            <a:off x="8752977" y="-7"/>
            <a:ext cx="0" cy="2517600"/>
          </a:xfrm>
          <a:prstGeom prst="straightConnector1">
            <a:avLst/>
          </a:prstGeom>
          <a:noFill/>
          <a:ln w="19050" cap="flat" cmpd="sng">
            <a:solidFill>
              <a:srgbClr val="FF6A39"/>
            </a:solidFill>
            <a:prstDash val="solid"/>
            <a:round/>
            <a:headEnd type="none" w="sm" len="sm"/>
            <a:tailEnd type="none" w="sm" len="sm"/>
          </a:ln>
        </p:spPr>
      </p:cxnSp>
      <p:cxnSp>
        <p:nvCxnSpPr>
          <p:cNvPr id="256" name="Google Shape;256;p34"/>
          <p:cNvCxnSpPr/>
          <p:nvPr/>
        </p:nvCxnSpPr>
        <p:spPr>
          <a:xfrm>
            <a:off x="8752981" y="4454140"/>
            <a:ext cx="0" cy="689400"/>
          </a:xfrm>
          <a:prstGeom prst="straightConnector1">
            <a:avLst/>
          </a:prstGeom>
          <a:noFill/>
          <a:ln w="19050" cap="flat" cmpd="sng">
            <a:solidFill>
              <a:srgbClr val="FF6A39"/>
            </a:solidFill>
            <a:prstDash val="solid"/>
            <a:round/>
            <a:headEnd type="none" w="sm" len="sm"/>
            <a:tailEnd type="none" w="sm" len="sm"/>
          </a:ln>
        </p:spPr>
      </p:cxnSp>
      <p:pic>
        <p:nvPicPr>
          <p:cNvPr id="257" name="Google Shape;257;p34"/>
          <p:cNvPicPr preferRelativeResize="0"/>
          <p:nvPr/>
        </p:nvPicPr>
        <p:blipFill rotWithShape="1">
          <a:blip r:embed="rId3">
            <a:alphaModFix/>
          </a:blip>
          <a:srcRect/>
          <a:stretch/>
        </p:blipFill>
        <p:spPr>
          <a:xfrm>
            <a:off x="301423" y="460770"/>
            <a:ext cx="865012" cy="76373"/>
          </a:xfrm>
          <a:prstGeom prst="rect">
            <a:avLst/>
          </a:prstGeom>
          <a:noFill/>
          <a:ln>
            <a:noFill/>
          </a:ln>
        </p:spPr>
      </p:pic>
      <p:sp>
        <p:nvSpPr>
          <p:cNvPr id="258" name="Google Shape;258;p34"/>
          <p:cNvSpPr txBox="1"/>
          <p:nvPr/>
        </p:nvSpPr>
        <p:spPr>
          <a:xfrm rot="-5400000">
            <a:off x="7776028" y="3285951"/>
            <a:ext cx="1953900" cy="397800"/>
          </a:xfrm>
          <a:prstGeom prst="rect">
            <a:avLst/>
          </a:prstGeom>
          <a:noFill/>
          <a:ln>
            <a:noFill/>
          </a:ln>
        </p:spPr>
        <p:txBody>
          <a:bodyPr spcFirstLastPara="1" wrap="square" lIns="91525" tIns="91525" rIns="91525" bIns="915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
                <a:solidFill>
                  <a:srgbClr val="D8D8D8"/>
                </a:solidFill>
                <a:latin typeface="Montserrat"/>
                <a:ea typeface="Montserrat"/>
                <a:cs typeface="Montserrat"/>
                <a:sym typeface="Montserrat"/>
              </a:rPr>
              <a:t>Página 10</a:t>
            </a:r>
            <a:endParaRPr sz="1400" b="0" i="0" u="none" strike="noStrike" cap="none">
              <a:solidFill>
                <a:srgbClr val="D8D8D8"/>
              </a:solidFill>
              <a:latin typeface="Montserrat"/>
              <a:ea typeface="Montserrat"/>
              <a:cs typeface="Montserrat"/>
              <a:sym typeface="Montserrat"/>
            </a:endParaRPr>
          </a:p>
        </p:txBody>
      </p:sp>
      <p:sp>
        <p:nvSpPr>
          <p:cNvPr id="259" name="Google Shape;259;p34"/>
          <p:cNvSpPr txBox="1"/>
          <p:nvPr/>
        </p:nvSpPr>
        <p:spPr>
          <a:xfrm>
            <a:off x="1388206" y="269102"/>
            <a:ext cx="5574000" cy="465300"/>
          </a:xfrm>
          <a:prstGeom prst="rect">
            <a:avLst/>
          </a:prstGeom>
          <a:noFill/>
          <a:ln>
            <a:noFill/>
          </a:ln>
        </p:spPr>
        <p:txBody>
          <a:bodyPr spcFirstLastPara="1" wrap="square" lIns="91525" tIns="91525" rIns="91525" bIns="91525" anchor="ctr" anchorCtr="0">
            <a:noAutofit/>
          </a:bodyPr>
          <a:lstStyle/>
          <a:p>
            <a:pPr marL="0" marR="0" lvl="0" indent="0" algn="l" rtl="0">
              <a:lnSpc>
                <a:spcPct val="100000"/>
              </a:lnSpc>
              <a:spcBef>
                <a:spcPts val="0"/>
              </a:spcBef>
              <a:spcAft>
                <a:spcPts val="0"/>
              </a:spcAft>
              <a:buClr>
                <a:srgbClr val="000000"/>
              </a:buClr>
              <a:buSzPts val="2500"/>
              <a:buFont typeface="Arial"/>
              <a:buNone/>
            </a:pPr>
            <a:r>
              <a:rPr lang="es" sz="2500" b="1">
                <a:solidFill>
                  <a:srgbClr val="16181C"/>
                </a:solidFill>
                <a:latin typeface="Montserrat"/>
                <a:ea typeface="Montserrat"/>
                <a:cs typeface="Montserrat"/>
                <a:sym typeface="Montserrat"/>
              </a:rPr>
              <a:t>Gráficas de densidad</a:t>
            </a:r>
            <a:endParaRPr sz="2500" b="0" i="0" u="none" strike="noStrike" cap="none">
              <a:solidFill>
                <a:srgbClr val="16181C"/>
              </a:solidFill>
              <a:latin typeface="Montserrat"/>
              <a:ea typeface="Montserrat"/>
              <a:cs typeface="Montserrat"/>
              <a:sym typeface="Montserrat"/>
            </a:endParaRPr>
          </a:p>
        </p:txBody>
      </p:sp>
      <p:pic>
        <p:nvPicPr>
          <p:cNvPr id="260" name="Google Shape;260;p34"/>
          <p:cNvPicPr preferRelativeResize="0"/>
          <p:nvPr/>
        </p:nvPicPr>
        <p:blipFill rotWithShape="1">
          <a:blip r:embed="rId4">
            <a:alphaModFix/>
          </a:blip>
          <a:srcRect/>
          <a:stretch/>
        </p:blipFill>
        <p:spPr>
          <a:xfrm>
            <a:off x="6577734" y="345094"/>
            <a:ext cx="1309300" cy="291809"/>
          </a:xfrm>
          <a:prstGeom prst="rect">
            <a:avLst/>
          </a:prstGeom>
          <a:noFill/>
          <a:ln>
            <a:noFill/>
          </a:ln>
        </p:spPr>
      </p:pic>
      <p:pic>
        <p:nvPicPr>
          <p:cNvPr id="261" name="Google Shape;261;p34"/>
          <p:cNvPicPr preferRelativeResize="0"/>
          <p:nvPr/>
        </p:nvPicPr>
        <p:blipFill rotWithShape="1">
          <a:blip r:embed="rId5">
            <a:alphaModFix/>
          </a:blip>
          <a:srcRect t="25606"/>
          <a:stretch/>
        </p:blipFill>
        <p:spPr>
          <a:xfrm>
            <a:off x="3753175" y="1155324"/>
            <a:ext cx="4690536" cy="3190250"/>
          </a:xfrm>
          <a:prstGeom prst="rect">
            <a:avLst/>
          </a:prstGeom>
          <a:noFill/>
          <a:ln>
            <a:noFill/>
          </a:ln>
        </p:spPr>
      </p:pic>
      <p:sp>
        <p:nvSpPr>
          <p:cNvPr id="262" name="Google Shape;262;p34"/>
          <p:cNvSpPr txBox="1"/>
          <p:nvPr/>
        </p:nvSpPr>
        <p:spPr>
          <a:xfrm>
            <a:off x="186201" y="2334363"/>
            <a:ext cx="3257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a:latin typeface="Montserrat"/>
                <a:ea typeface="Montserrat"/>
                <a:cs typeface="Montserrat"/>
                <a:sym typeface="Montserrat"/>
              </a:rPr>
              <a:t>¿En qué parte del país desaparecen más personas?</a:t>
            </a:r>
            <a:endParaRPr>
              <a:latin typeface="Montserrat"/>
              <a:ea typeface="Montserrat"/>
              <a:cs typeface="Montserrat"/>
              <a:sym typeface="Montserrat"/>
            </a:endParaRPr>
          </a:p>
        </p:txBody>
      </p:sp>
      <p:sp>
        <p:nvSpPr>
          <p:cNvPr id="263" name="Google Shape;263;p34"/>
          <p:cNvSpPr txBox="1"/>
          <p:nvPr/>
        </p:nvSpPr>
        <p:spPr>
          <a:xfrm>
            <a:off x="108725" y="4835700"/>
            <a:ext cx="2906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800" u="sng">
                <a:solidFill>
                  <a:schemeClr val="lt1"/>
                </a:solidFill>
                <a:latin typeface="Montserrat"/>
                <a:ea typeface="Montserrat"/>
                <a:cs typeface="Montserrat"/>
                <a:sym typeface="Montserrat"/>
                <a:hlinkClick r:id="rId6">
                  <a:extLst>
                    <a:ext uri="{A12FA001-AC4F-418D-AE19-62706E023703}">
                      <ahyp:hlinkClr xmlns:ahyp="http://schemas.microsoft.com/office/drawing/2018/hyperlinkcolor" val="tx"/>
                    </a:ext>
                  </a:extLst>
                </a:hlinkClick>
              </a:rPr>
              <a:t>https://datastudio.google.com/s/luKRUfLnjLk</a:t>
            </a:r>
            <a:endParaRPr sz="800">
              <a:solidFill>
                <a:schemeClr val="lt1"/>
              </a:solidFill>
              <a:latin typeface="Montserrat"/>
              <a:ea typeface="Montserrat"/>
              <a:cs typeface="Montserrat"/>
              <a:sym typeface="Montserrat"/>
            </a:endParaRPr>
          </a:p>
        </p:txBody>
      </p:sp>
      <p:pic>
        <p:nvPicPr>
          <p:cNvPr id="264" name="Google Shape;264;p34"/>
          <p:cNvPicPr preferRelativeResize="0"/>
          <p:nvPr/>
        </p:nvPicPr>
        <p:blipFill>
          <a:blip r:embed="rId7">
            <a:alphaModFix/>
          </a:blip>
          <a:stretch>
            <a:fillRect/>
          </a:stretch>
        </p:blipFill>
        <p:spPr>
          <a:xfrm>
            <a:off x="91774" y="4345575"/>
            <a:ext cx="599889" cy="6893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5"/>
          <p:cNvSpPr txBox="1"/>
          <p:nvPr/>
        </p:nvSpPr>
        <p:spPr>
          <a:xfrm>
            <a:off x="307788" y="269102"/>
            <a:ext cx="5574000" cy="465300"/>
          </a:xfrm>
          <a:prstGeom prst="rect">
            <a:avLst/>
          </a:prstGeom>
          <a:noFill/>
          <a:ln>
            <a:noFill/>
          </a:ln>
        </p:spPr>
        <p:txBody>
          <a:bodyPr spcFirstLastPara="1" wrap="square" lIns="91525" tIns="91525" rIns="91525" bIns="91525" anchor="ctr" anchorCtr="0">
            <a:noAutofit/>
          </a:bodyPr>
          <a:lstStyle/>
          <a:p>
            <a:pPr marL="0" marR="0" lvl="0" indent="0" algn="l" rtl="0">
              <a:lnSpc>
                <a:spcPct val="100000"/>
              </a:lnSpc>
              <a:spcBef>
                <a:spcPts val="0"/>
              </a:spcBef>
              <a:spcAft>
                <a:spcPts val="0"/>
              </a:spcAft>
              <a:buClr>
                <a:srgbClr val="000000"/>
              </a:buClr>
              <a:buSzPts val="2500"/>
              <a:buFont typeface="Arial"/>
              <a:buNone/>
            </a:pPr>
            <a:r>
              <a:rPr lang="es" sz="2500" b="1">
                <a:solidFill>
                  <a:srgbClr val="16181C"/>
                </a:solidFill>
                <a:latin typeface="Montserrat"/>
                <a:ea typeface="Montserrat"/>
                <a:cs typeface="Montserrat"/>
                <a:sym typeface="Montserrat"/>
              </a:rPr>
              <a:t>Variables Categóricas</a:t>
            </a:r>
            <a:endParaRPr sz="2500" b="0" i="0" u="none" strike="noStrike" cap="none">
              <a:solidFill>
                <a:srgbClr val="16181C"/>
              </a:solidFill>
              <a:latin typeface="Montserrat"/>
              <a:ea typeface="Montserrat"/>
              <a:cs typeface="Montserrat"/>
              <a:sym typeface="Montserrat"/>
            </a:endParaRPr>
          </a:p>
        </p:txBody>
      </p:sp>
      <p:cxnSp>
        <p:nvCxnSpPr>
          <p:cNvPr id="270" name="Google Shape;270;p35"/>
          <p:cNvCxnSpPr/>
          <p:nvPr/>
        </p:nvCxnSpPr>
        <p:spPr>
          <a:xfrm>
            <a:off x="8752977" y="-7"/>
            <a:ext cx="0" cy="2517600"/>
          </a:xfrm>
          <a:prstGeom prst="straightConnector1">
            <a:avLst/>
          </a:prstGeom>
          <a:noFill/>
          <a:ln w="19050" cap="flat" cmpd="sng">
            <a:solidFill>
              <a:srgbClr val="FF6A39"/>
            </a:solidFill>
            <a:prstDash val="solid"/>
            <a:round/>
            <a:headEnd type="none" w="sm" len="sm"/>
            <a:tailEnd type="none" w="sm" len="sm"/>
          </a:ln>
        </p:spPr>
      </p:cxnSp>
      <p:cxnSp>
        <p:nvCxnSpPr>
          <p:cNvPr id="271" name="Google Shape;271;p35"/>
          <p:cNvCxnSpPr/>
          <p:nvPr/>
        </p:nvCxnSpPr>
        <p:spPr>
          <a:xfrm>
            <a:off x="8752981" y="4454140"/>
            <a:ext cx="0" cy="689400"/>
          </a:xfrm>
          <a:prstGeom prst="straightConnector1">
            <a:avLst/>
          </a:prstGeom>
          <a:noFill/>
          <a:ln w="19050" cap="flat" cmpd="sng">
            <a:solidFill>
              <a:srgbClr val="FF6A39"/>
            </a:solidFill>
            <a:prstDash val="solid"/>
            <a:round/>
            <a:headEnd type="none" w="sm" len="sm"/>
            <a:tailEnd type="none" w="sm" len="sm"/>
          </a:ln>
        </p:spPr>
      </p:cxnSp>
      <p:sp>
        <p:nvSpPr>
          <p:cNvPr id="272" name="Google Shape;272;p35"/>
          <p:cNvSpPr txBox="1"/>
          <p:nvPr/>
        </p:nvSpPr>
        <p:spPr>
          <a:xfrm rot="-5400000">
            <a:off x="7776028" y="3285951"/>
            <a:ext cx="1953900" cy="397800"/>
          </a:xfrm>
          <a:prstGeom prst="rect">
            <a:avLst/>
          </a:prstGeom>
          <a:noFill/>
          <a:ln>
            <a:noFill/>
          </a:ln>
        </p:spPr>
        <p:txBody>
          <a:bodyPr spcFirstLastPara="1" wrap="square" lIns="91525" tIns="91525" rIns="91525" bIns="915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
                <a:solidFill>
                  <a:srgbClr val="D8D8D8"/>
                </a:solidFill>
                <a:latin typeface="Montserrat"/>
                <a:ea typeface="Montserrat"/>
                <a:cs typeface="Montserrat"/>
                <a:sym typeface="Montserrat"/>
              </a:rPr>
              <a:t>Página 11</a:t>
            </a:r>
            <a:endParaRPr sz="1400" b="0" i="0" u="none" strike="noStrike" cap="none">
              <a:solidFill>
                <a:srgbClr val="D8D8D8"/>
              </a:solidFill>
              <a:latin typeface="Montserrat"/>
              <a:ea typeface="Montserrat"/>
              <a:cs typeface="Montserrat"/>
              <a:sym typeface="Montserrat"/>
            </a:endParaRPr>
          </a:p>
        </p:txBody>
      </p:sp>
      <p:pic>
        <p:nvPicPr>
          <p:cNvPr id="273" name="Google Shape;273;p35"/>
          <p:cNvPicPr preferRelativeResize="0"/>
          <p:nvPr/>
        </p:nvPicPr>
        <p:blipFill>
          <a:blip r:embed="rId3">
            <a:alphaModFix/>
          </a:blip>
          <a:stretch>
            <a:fillRect/>
          </a:stretch>
        </p:blipFill>
        <p:spPr>
          <a:xfrm>
            <a:off x="412262" y="1152527"/>
            <a:ext cx="3905250" cy="3295650"/>
          </a:xfrm>
          <a:prstGeom prst="rect">
            <a:avLst/>
          </a:prstGeom>
          <a:noFill/>
          <a:ln>
            <a:noFill/>
          </a:ln>
        </p:spPr>
      </p:pic>
      <p:pic>
        <p:nvPicPr>
          <p:cNvPr id="274" name="Google Shape;274;p35"/>
          <p:cNvPicPr preferRelativeResize="0"/>
          <p:nvPr/>
        </p:nvPicPr>
        <p:blipFill rotWithShape="1">
          <a:blip r:embed="rId4">
            <a:alphaModFix/>
          </a:blip>
          <a:srcRect l="189" r="199"/>
          <a:stretch/>
        </p:blipFill>
        <p:spPr>
          <a:xfrm>
            <a:off x="6059886" y="261685"/>
            <a:ext cx="2315276" cy="576508"/>
          </a:xfrm>
          <a:prstGeom prst="rect">
            <a:avLst/>
          </a:prstGeom>
          <a:noFill/>
          <a:ln>
            <a:noFill/>
          </a:ln>
        </p:spPr>
      </p:pic>
      <p:pic>
        <p:nvPicPr>
          <p:cNvPr id="275" name="Google Shape;275;p35"/>
          <p:cNvPicPr preferRelativeResize="0"/>
          <p:nvPr/>
        </p:nvPicPr>
        <p:blipFill>
          <a:blip r:embed="rId5">
            <a:alphaModFix/>
          </a:blip>
          <a:stretch>
            <a:fillRect/>
          </a:stretch>
        </p:blipFill>
        <p:spPr>
          <a:xfrm>
            <a:off x="4469912" y="1115402"/>
            <a:ext cx="3905250" cy="2876550"/>
          </a:xfrm>
          <a:prstGeom prst="rect">
            <a:avLst/>
          </a:prstGeom>
          <a:noFill/>
          <a:ln>
            <a:noFill/>
          </a:ln>
        </p:spPr>
      </p:pic>
      <p:pic>
        <p:nvPicPr>
          <p:cNvPr id="276" name="Google Shape;276;p35"/>
          <p:cNvPicPr preferRelativeResize="0"/>
          <p:nvPr/>
        </p:nvPicPr>
        <p:blipFill>
          <a:blip r:embed="rId6">
            <a:alphaModFix/>
          </a:blip>
          <a:stretch>
            <a:fillRect/>
          </a:stretch>
        </p:blipFill>
        <p:spPr>
          <a:xfrm>
            <a:off x="91774" y="4345575"/>
            <a:ext cx="599889" cy="689399"/>
          </a:xfrm>
          <a:prstGeom prst="rect">
            <a:avLst/>
          </a:prstGeom>
          <a:noFill/>
          <a:ln>
            <a:noFill/>
          </a:ln>
        </p:spPr>
      </p:pic>
      <p:sp>
        <p:nvSpPr>
          <p:cNvPr id="277" name="Google Shape;277;p35"/>
          <p:cNvSpPr txBox="1"/>
          <p:nvPr/>
        </p:nvSpPr>
        <p:spPr>
          <a:xfrm>
            <a:off x="1733675" y="4372950"/>
            <a:ext cx="64224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a:latin typeface="Montserrat"/>
                <a:ea typeface="Montserrat"/>
                <a:cs typeface="Montserrat"/>
                <a:sym typeface="Montserrat"/>
              </a:rPr>
              <a:t>¿Existe un identificador para las personas desaparecidas?</a:t>
            </a:r>
            <a:endParaRPr>
              <a:latin typeface="Montserrat"/>
              <a:ea typeface="Montserrat"/>
              <a:cs typeface="Montserrat"/>
              <a:sym typeface="Montserrat"/>
            </a:endParaRPr>
          </a:p>
          <a:p>
            <a:pPr marL="0" lvl="0" indent="0" algn="ctr" rtl="0">
              <a:spcBef>
                <a:spcPts val="0"/>
              </a:spcBef>
              <a:spcAft>
                <a:spcPts val="0"/>
              </a:spcAft>
              <a:buNone/>
            </a:pPr>
            <a:r>
              <a:rPr lang="es">
                <a:latin typeface="Montserrat"/>
                <a:ea typeface="Montserrat"/>
                <a:cs typeface="Montserrat"/>
                <a:sym typeface="Montserrat"/>
              </a:rPr>
              <a:t>¿Desaparecen más hombres o mujeres?</a:t>
            </a:r>
            <a:endParaRPr>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6"/>
          <p:cNvSpPr txBox="1"/>
          <p:nvPr/>
        </p:nvSpPr>
        <p:spPr>
          <a:xfrm>
            <a:off x="307788" y="269102"/>
            <a:ext cx="5574000" cy="465300"/>
          </a:xfrm>
          <a:prstGeom prst="rect">
            <a:avLst/>
          </a:prstGeom>
          <a:noFill/>
          <a:ln>
            <a:noFill/>
          </a:ln>
        </p:spPr>
        <p:txBody>
          <a:bodyPr spcFirstLastPara="1" wrap="square" lIns="91525" tIns="91525" rIns="91525" bIns="91525" anchor="ctr" anchorCtr="0">
            <a:noAutofit/>
          </a:bodyPr>
          <a:lstStyle/>
          <a:p>
            <a:pPr marL="0" marR="0" lvl="0" indent="0" algn="l" rtl="0">
              <a:lnSpc>
                <a:spcPct val="100000"/>
              </a:lnSpc>
              <a:spcBef>
                <a:spcPts val="0"/>
              </a:spcBef>
              <a:spcAft>
                <a:spcPts val="0"/>
              </a:spcAft>
              <a:buClr>
                <a:srgbClr val="000000"/>
              </a:buClr>
              <a:buSzPts val="2500"/>
              <a:buFont typeface="Arial"/>
              <a:buNone/>
            </a:pPr>
            <a:r>
              <a:rPr lang="es" sz="2500" b="1">
                <a:solidFill>
                  <a:srgbClr val="16181C"/>
                </a:solidFill>
                <a:latin typeface="Montserrat"/>
                <a:ea typeface="Montserrat"/>
                <a:cs typeface="Montserrat"/>
                <a:sym typeface="Montserrat"/>
              </a:rPr>
              <a:t>Variables Categóricas</a:t>
            </a:r>
            <a:endParaRPr sz="2500" b="0" i="0" u="none" strike="noStrike" cap="none">
              <a:solidFill>
                <a:srgbClr val="16181C"/>
              </a:solidFill>
              <a:latin typeface="Montserrat"/>
              <a:ea typeface="Montserrat"/>
              <a:cs typeface="Montserrat"/>
              <a:sym typeface="Montserrat"/>
            </a:endParaRPr>
          </a:p>
        </p:txBody>
      </p:sp>
      <p:cxnSp>
        <p:nvCxnSpPr>
          <p:cNvPr id="283" name="Google Shape;283;p36"/>
          <p:cNvCxnSpPr/>
          <p:nvPr/>
        </p:nvCxnSpPr>
        <p:spPr>
          <a:xfrm>
            <a:off x="8752977" y="-7"/>
            <a:ext cx="0" cy="2517600"/>
          </a:xfrm>
          <a:prstGeom prst="straightConnector1">
            <a:avLst/>
          </a:prstGeom>
          <a:noFill/>
          <a:ln w="19050" cap="flat" cmpd="sng">
            <a:solidFill>
              <a:srgbClr val="FF6A39"/>
            </a:solidFill>
            <a:prstDash val="solid"/>
            <a:round/>
            <a:headEnd type="none" w="sm" len="sm"/>
            <a:tailEnd type="none" w="sm" len="sm"/>
          </a:ln>
        </p:spPr>
      </p:cxnSp>
      <p:cxnSp>
        <p:nvCxnSpPr>
          <p:cNvPr id="284" name="Google Shape;284;p36"/>
          <p:cNvCxnSpPr/>
          <p:nvPr/>
        </p:nvCxnSpPr>
        <p:spPr>
          <a:xfrm>
            <a:off x="8752981" y="4454140"/>
            <a:ext cx="0" cy="689400"/>
          </a:xfrm>
          <a:prstGeom prst="straightConnector1">
            <a:avLst/>
          </a:prstGeom>
          <a:noFill/>
          <a:ln w="19050" cap="flat" cmpd="sng">
            <a:solidFill>
              <a:srgbClr val="FF6A39"/>
            </a:solidFill>
            <a:prstDash val="solid"/>
            <a:round/>
            <a:headEnd type="none" w="sm" len="sm"/>
            <a:tailEnd type="none" w="sm" len="sm"/>
          </a:ln>
        </p:spPr>
      </p:cxnSp>
      <p:sp>
        <p:nvSpPr>
          <p:cNvPr id="285" name="Google Shape;285;p36"/>
          <p:cNvSpPr txBox="1"/>
          <p:nvPr/>
        </p:nvSpPr>
        <p:spPr>
          <a:xfrm rot="-5400000">
            <a:off x="7776028" y="3285951"/>
            <a:ext cx="1953900" cy="397800"/>
          </a:xfrm>
          <a:prstGeom prst="rect">
            <a:avLst/>
          </a:prstGeom>
          <a:noFill/>
          <a:ln>
            <a:noFill/>
          </a:ln>
        </p:spPr>
        <p:txBody>
          <a:bodyPr spcFirstLastPara="1" wrap="square" lIns="91525" tIns="91525" rIns="91525" bIns="915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
                <a:solidFill>
                  <a:srgbClr val="D8D8D8"/>
                </a:solidFill>
                <a:latin typeface="Montserrat"/>
                <a:ea typeface="Montserrat"/>
                <a:cs typeface="Montserrat"/>
                <a:sym typeface="Montserrat"/>
              </a:rPr>
              <a:t>Página 12</a:t>
            </a:r>
            <a:endParaRPr sz="1400" b="0" i="0" u="none" strike="noStrike" cap="none">
              <a:solidFill>
                <a:srgbClr val="D8D8D8"/>
              </a:solidFill>
              <a:latin typeface="Montserrat"/>
              <a:ea typeface="Montserrat"/>
              <a:cs typeface="Montserrat"/>
              <a:sym typeface="Montserrat"/>
            </a:endParaRPr>
          </a:p>
        </p:txBody>
      </p:sp>
      <p:pic>
        <p:nvPicPr>
          <p:cNvPr id="286" name="Google Shape;286;p36"/>
          <p:cNvPicPr preferRelativeResize="0"/>
          <p:nvPr/>
        </p:nvPicPr>
        <p:blipFill rotWithShape="1">
          <a:blip r:embed="rId3">
            <a:alphaModFix/>
          </a:blip>
          <a:srcRect l="189" r="199"/>
          <a:stretch/>
        </p:blipFill>
        <p:spPr>
          <a:xfrm>
            <a:off x="6059886" y="261685"/>
            <a:ext cx="2315276" cy="576508"/>
          </a:xfrm>
          <a:prstGeom prst="rect">
            <a:avLst/>
          </a:prstGeom>
          <a:noFill/>
          <a:ln>
            <a:noFill/>
          </a:ln>
        </p:spPr>
      </p:pic>
      <p:pic>
        <p:nvPicPr>
          <p:cNvPr id="287" name="Google Shape;287;p36"/>
          <p:cNvPicPr preferRelativeResize="0"/>
          <p:nvPr/>
        </p:nvPicPr>
        <p:blipFill>
          <a:blip r:embed="rId4">
            <a:alphaModFix/>
          </a:blip>
          <a:stretch>
            <a:fillRect/>
          </a:stretch>
        </p:blipFill>
        <p:spPr>
          <a:xfrm>
            <a:off x="91774" y="4345575"/>
            <a:ext cx="599889" cy="689399"/>
          </a:xfrm>
          <a:prstGeom prst="rect">
            <a:avLst/>
          </a:prstGeom>
          <a:noFill/>
          <a:ln>
            <a:noFill/>
          </a:ln>
        </p:spPr>
      </p:pic>
      <p:sp>
        <p:nvSpPr>
          <p:cNvPr id="289" name="Google Shape;289;p36"/>
          <p:cNvSpPr txBox="1"/>
          <p:nvPr/>
        </p:nvSpPr>
        <p:spPr>
          <a:xfrm>
            <a:off x="307800" y="2507900"/>
            <a:ext cx="2849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a:latin typeface="Montserrat"/>
                <a:ea typeface="Montserrat"/>
                <a:cs typeface="Montserrat"/>
                <a:sym typeface="Montserrat"/>
              </a:rPr>
              <a:t>¿Existe un identificador para las personas desaparecidas?</a:t>
            </a:r>
            <a:endParaRPr>
              <a:latin typeface="Montserrat"/>
              <a:ea typeface="Montserrat"/>
              <a:cs typeface="Montserrat"/>
              <a:sym typeface="Montserrat"/>
            </a:endParaRPr>
          </a:p>
        </p:txBody>
      </p:sp>
      <p:pic>
        <p:nvPicPr>
          <p:cNvPr id="290" name="Google Shape;290;p36"/>
          <p:cNvPicPr preferRelativeResize="0"/>
          <p:nvPr/>
        </p:nvPicPr>
        <p:blipFill>
          <a:blip r:embed="rId5">
            <a:alphaModFix/>
          </a:blip>
          <a:stretch>
            <a:fillRect/>
          </a:stretch>
        </p:blipFill>
        <p:spPr>
          <a:xfrm>
            <a:off x="3780825" y="1352925"/>
            <a:ext cx="3912701" cy="33413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7"/>
          <p:cNvSpPr txBox="1"/>
          <p:nvPr/>
        </p:nvSpPr>
        <p:spPr>
          <a:xfrm>
            <a:off x="307788" y="269102"/>
            <a:ext cx="5574000" cy="465300"/>
          </a:xfrm>
          <a:prstGeom prst="rect">
            <a:avLst/>
          </a:prstGeom>
          <a:noFill/>
          <a:ln>
            <a:noFill/>
          </a:ln>
        </p:spPr>
        <p:txBody>
          <a:bodyPr spcFirstLastPara="1" wrap="square" lIns="91525" tIns="91525" rIns="91525" bIns="91525" anchor="ctr" anchorCtr="0">
            <a:noAutofit/>
          </a:bodyPr>
          <a:lstStyle/>
          <a:p>
            <a:pPr marL="0" marR="0" lvl="0" indent="0" algn="l" rtl="0">
              <a:lnSpc>
                <a:spcPct val="100000"/>
              </a:lnSpc>
              <a:spcBef>
                <a:spcPts val="0"/>
              </a:spcBef>
              <a:spcAft>
                <a:spcPts val="0"/>
              </a:spcAft>
              <a:buClr>
                <a:srgbClr val="000000"/>
              </a:buClr>
              <a:buSzPts val="2500"/>
              <a:buFont typeface="Arial"/>
              <a:buNone/>
            </a:pPr>
            <a:r>
              <a:rPr lang="es" sz="2500" b="1">
                <a:solidFill>
                  <a:srgbClr val="16181C"/>
                </a:solidFill>
                <a:latin typeface="Montserrat"/>
                <a:ea typeface="Montserrat"/>
                <a:cs typeface="Montserrat"/>
                <a:sym typeface="Montserrat"/>
              </a:rPr>
              <a:t>Predicción de estatura</a:t>
            </a:r>
            <a:endParaRPr sz="2500" b="0" i="0" u="none" strike="noStrike" cap="none">
              <a:solidFill>
                <a:srgbClr val="16181C"/>
              </a:solidFill>
              <a:latin typeface="Montserrat"/>
              <a:ea typeface="Montserrat"/>
              <a:cs typeface="Montserrat"/>
              <a:sym typeface="Montserrat"/>
            </a:endParaRPr>
          </a:p>
        </p:txBody>
      </p:sp>
      <p:cxnSp>
        <p:nvCxnSpPr>
          <p:cNvPr id="296" name="Google Shape;296;p37"/>
          <p:cNvCxnSpPr/>
          <p:nvPr/>
        </p:nvCxnSpPr>
        <p:spPr>
          <a:xfrm>
            <a:off x="8752977" y="-7"/>
            <a:ext cx="0" cy="2517600"/>
          </a:xfrm>
          <a:prstGeom prst="straightConnector1">
            <a:avLst/>
          </a:prstGeom>
          <a:noFill/>
          <a:ln w="19050" cap="flat" cmpd="sng">
            <a:solidFill>
              <a:srgbClr val="FF6A39"/>
            </a:solidFill>
            <a:prstDash val="solid"/>
            <a:round/>
            <a:headEnd type="none" w="sm" len="sm"/>
            <a:tailEnd type="none" w="sm" len="sm"/>
          </a:ln>
        </p:spPr>
      </p:cxnSp>
      <p:cxnSp>
        <p:nvCxnSpPr>
          <p:cNvPr id="297" name="Google Shape;297;p37"/>
          <p:cNvCxnSpPr/>
          <p:nvPr/>
        </p:nvCxnSpPr>
        <p:spPr>
          <a:xfrm>
            <a:off x="8752981" y="4454140"/>
            <a:ext cx="0" cy="689400"/>
          </a:xfrm>
          <a:prstGeom prst="straightConnector1">
            <a:avLst/>
          </a:prstGeom>
          <a:noFill/>
          <a:ln w="19050" cap="flat" cmpd="sng">
            <a:solidFill>
              <a:srgbClr val="FF6A39"/>
            </a:solidFill>
            <a:prstDash val="solid"/>
            <a:round/>
            <a:headEnd type="none" w="sm" len="sm"/>
            <a:tailEnd type="none" w="sm" len="sm"/>
          </a:ln>
        </p:spPr>
      </p:cxnSp>
      <p:sp>
        <p:nvSpPr>
          <p:cNvPr id="298" name="Google Shape;298;p37"/>
          <p:cNvSpPr txBox="1"/>
          <p:nvPr/>
        </p:nvSpPr>
        <p:spPr>
          <a:xfrm rot="-5400000">
            <a:off x="7776028" y="3285951"/>
            <a:ext cx="1953900" cy="397800"/>
          </a:xfrm>
          <a:prstGeom prst="rect">
            <a:avLst/>
          </a:prstGeom>
          <a:noFill/>
          <a:ln>
            <a:noFill/>
          </a:ln>
        </p:spPr>
        <p:txBody>
          <a:bodyPr spcFirstLastPara="1" wrap="square" lIns="91525" tIns="91525" rIns="91525" bIns="915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
                <a:solidFill>
                  <a:srgbClr val="D8D8D8"/>
                </a:solidFill>
                <a:latin typeface="Montserrat"/>
                <a:ea typeface="Montserrat"/>
                <a:cs typeface="Montserrat"/>
                <a:sym typeface="Montserrat"/>
              </a:rPr>
              <a:t>Página 13</a:t>
            </a:r>
            <a:endParaRPr sz="1400" b="0" i="0" u="none" strike="noStrike" cap="none">
              <a:solidFill>
                <a:srgbClr val="D8D8D8"/>
              </a:solidFill>
              <a:latin typeface="Montserrat"/>
              <a:ea typeface="Montserrat"/>
              <a:cs typeface="Montserrat"/>
              <a:sym typeface="Montserrat"/>
            </a:endParaRPr>
          </a:p>
        </p:txBody>
      </p:sp>
      <p:pic>
        <p:nvPicPr>
          <p:cNvPr id="299" name="Google Shape;299;p37"/>
          <p:cNvPicPr preferRelativeResize="0"/>
          <p:nvPr/>
        </p:nvPicPr>
        <p:blipFill rotWithShape="1">
          <a:blip r:embed="rId3">
            <a:alphaModFix/>
          </a:blip>
          <a:srcRect l="189" r="199"/>
          <a:stretch/>
        </p:blipFill>
        <p:spPr>
          <a:xfrm>
            <a:off x="6059886" y="261685"/>
            <a:ext cx="2315276" cy="576508"/>
          </a:xfrm>
          <a:prstGeom prst="rect">
            <a:avLst/>
          </a:prstGeom>
          <a:noFill/>
          <a:ln>
            <a:noFill/>
          </a:ln>
        </p:spPr>
      </p:pic>
      <p:pic>
        <p:nvPicPr>
          <p:cNvPr id="300" name="Google Shape;300;p37"/>
          <p:cNvPicPr preferRelativeResize="0"/>
          <p:nvPr/>
        </p:nvPicPr>
        <p:blipFill>
          <a:blip r:embed="rId4">
            <a:alphaModFix/>
          </a:blip>
          <a:stretch>
            <a:fillRect/>
          </a:stretch>
        </p:blipFill>
        <p:spPr>
          <a:xfrm>
            <a:off x="91774" y="4345575"/>
            <a:ext cx="599889" cy="689399"/>
          </a:xfrm>
          <a:prstGeom prst="rect">
            <a:avLst/>
          </a:prstGeom>
          <a:noFill/>
          <a:ln>
            <a:noFill/>
          </a:ln>
        </p:spPr>
      </p:pic>
      <p:sp>
        <p:nvSpPr>
          <p:cNvPr id="301" name="Google Shape;301;p37"/>
          <p:cNvSpPr txBox="1"/>
          <p:nvPr/>
        </p:nvSpPr>
        <p:spPr>
          <a:xfrm>
            <a:off x="-201725" y="838200"/>
            <a:ext cx="4711800" cy="1303800"/>
          </a:xfrm>
          <a:prstGeom prst="rect">
            <a:avLst/>
          </a:prstGeom>
          <a:noFill/>
          <a:ln>
            <a:noFill/>
          </a:ln>
        </p:spPr>
        <p:txBody>
          <a:bodyPr spcFirstLastPara="1" wrap="square" lIns="147725" tIns="147725" rIns="147725" bIns="147725" anchor="t" anchorCtr="0">
            <a:noAutofit/>
          </a:bodyPr>
          <a:lstStyle/>
          <a:p>
            <a:pPr marL="736600" marR="0" lvl="0" indent="-463550" algn="l" rtl="0">
              <a:lnSpc>
                <a:spcPct val="100000"/>
              </a:lnSpc>
              <a:spcBef>
                <a:spcPts val="0"/>
              </a:spcBef>
              <a:spcAft>
                <a:spcPts val="0"/>
              </a:spcAft>
              <a:buClr>
                <a:srgbClr val="6349FC"/>
              </a:buClr>
              <a:buSzPts val="1500"/>
              <a:buFont typeface="Montserrat Medium"/>
              <a:buChar char="❖"/>
            </a:pPr>
            <a:r>
              <a:rPr lang="es" sz="1500">
                <a:solidFill>
                  <a:srgbClr val="2B303C"/>
                </a:solidFill>
                <a:latin typeface="Montserrat Medium"/>
                <a:ea typeface="Montserrat Medium"/>
                <a:cs typeface="Montserrat Medium"/>
                <a:sym typeface="Montserrat Medium"/>
              </a:rPr>
              <a:t>Regresión lineal múltiple</a:t>
            </a:r>
            <a:endParaRPr sz="1500">
              <a:solidFill>
                <a:srgbClr val="2B303C"/>
              </a:solidFill>
              <a:latin typeface="Montserrat Medium"/>
              <a:ea typeface="Montserrat Medium"/>
              <a:cs typeface="Montserrat Medium"/>
              <a:sym typeface="Montserrat Medium"/>
            </a:endParaRPr>
          </a:p>
          <a:p>
            <a:pPr marL="914400" marR="0" lvl="1" indent="-323850" algn="l" rtl="0">
              <a:lnSpc>
                <a:spcPct val="100000"/>
              </a:lnSpc>
              <a:spcBef>
                <a:spcPts val="0"/>
              </a:spcBef>
              <a:spcAft>
                <a:spcPts val="0"/>
              </a:spcAft>
              <a:buClr>
                <a:srgbClr val="6349FC"/>
              </a:buClr>
              <a:buSzPts val="1500"/>
              <a:buFont typeface="Montserrat Medium"/>
              <a:buChar char="➢"/>
            </a:pPr>
            <a:r>
              <a:rPr lang="es" sz="1500">
                <a:solidFill>
                  <a:srgbClr val="2B303C"/>
                </a:solidFill>
                <a:latin typeface="Montserrat Medium"/>
                <a:ea typeface="Montserrat Medium"/>
                <a:cs typeface="Montserrat Medium"/>
                <a:sym typeface="Montserrat Medium"/>
              </a:rPr>
              <a:t>Valor de R2: 0.39</a:t>
            </a:r>
            <a:endParaRPr sz="1500">
              <a:solidFill>
                <a:srgbClr val="2B303C"/>
              </a:solidFill>
              <a:latin typeface="Montserrat Medium"/>
              <a:ea typeface="Montserrat Medium"/>
              <a:cs typeface="Montserrat Medium"/>
              <a:sym typeface="Montserrat Medium"/>
            </a:endParaRPr>
          </a:p>
          <a:p>
            <a:pPr marL="914400" marR="0" lvl="1" indent="-323850" algn="l" rtl="0">
              <a:lnSpc>
                <a:spcPct val="100000"/>
              </a:lnSpc>
              <a:spcBef>
                <a:spcPts val="0"/>
              </a:spcBef>
              <a:spcAft>
                <a:spcPts val="0"/>
              </a:spcAft>
              <a:buClr>
                <a:srgbClr val="6349FC"/>
              </a:buClr>
              <a:buSzPts val="1500"/>
              <a:buFont typeface="Montserrat Medium"/>
              <a:buChar char="➢"/>
            </a:pPr>
            <a:r>
              <a:rPr lang="es" sz="1500">
                <a:solidFill>
                  <a:srgbClr val="2B303C"/>
                </a:solidFill>
                <a:latin typeface="Montserrat Medium"/>
                <a:ea typeface="Montserrat Medium"/>
                <a:cs typeface="Montserrat Medium"/>
                <a:sym typeface="Montserrat Medium"/>
              </a:rPr>
              <a:t>Error cuadrático medio (MSE): 0.016</a:t>
            </a:r>
            <a:endParaRPr sz="1500">
              <a:solidFill>
                <a:srgbClr val="2B303C"/>
              </a:solidFill>
              <a:latin typeface="Montserrat Medium"/>
              <a:ea typeface="Montserrat Medium"/>
              <a:cs typeface="Montserrat Medium"/>
              <a:sym typeface="Montserrat Medium"/>
            </a:endParaRPr>
          </a:p>
          <a:p>
            <a:pPr marL="914400" marR="0" lvl="1" indent="-323850" algn="l" rtl="0">
              <a:lnSpc>
                <a:spcPct val="100000"/>
              </a:lnSpc>
              <a:spcBef>
                <a:spcPts val="0"/>
              </a:spcBef>
              <a:spcAft>
                <a:spcPts val="0"/>
              </a:spcAft>
              <a:buClr>
                <a:srgbClr val="6349FC"/>
              </a:buClr>
              <a:buSzPts val="1500"/>
              <a:buFont typeface="Montserrat Medium"/>
              <a:buChar char="➢"/>
            </a:pPr>
            <a:r>
              <a:rPr lang="es" sz="1500">
                <a:solidFill>
                  <a:srgbClr val="2B303C"/>
                </a:solidFill>
                <a:latin typeface="Montserrat Medium"/>
                <a:ea typeface="Montserrat Medium"/>
                <a:cs typeface="Montserrat Medium"/>
                <a:sym typeface="Montserrat Medium"/>
              </a:rPr>
              <a:t>Error absoluto medio (MAE): 0.093</a:t>
            </a:r>
            <a:endParaRPr sz="1500">
              <a:solidFill>
                <a:srgbClr val="2B303C"/>
              </a:solidFill>
              <a:latin typeface="Montserrat Medium"/>
              <a:ea typeface="Montserrat Medium"/>
              <a:cs typeface="Montserrat Medium"/>
              <a:sym typeface="Montserrat Medium"/>
            </a:endParaRPr>
          </a:p>
        </p:txBody>
      </p:sp>
      <p:sp>
        <p:nvSpPr>
          <p:cNvPr id="302" name="Google Shape;302;p37"/>
          <p:cNvSpPr txBox="1"/>
          <p:nvPr/>
        </p:nvSpPr>
        <p:spPr>
          <a:xfrm>
            <a:off x="4143675" y="838200"/>
            <a:ext cx="4711800" cy="1303800"/>
          </a:xfrm>
          <a:prstGeom prst="rect">
            <a:avLst/>
          </a:prstGeom>
          <a:noFill/>
          <a:ln>
            <a:noFill/>
          </a:ln>
        </p:spPr>
        <p:txBody>
          <a:bodyPr spcFirstLastPara="1" wrap="square" lIns="147725" tIns="147725" rIns="147725" bIns="147725" anchor="t" anchorCtr="0">
            <a:noAutofit/>
          </a:bodyPr>
          <a:lstStyle/>
          <a:p>
            <a:pPr marL="736600" marR="0" lvl="0" indent="-463550" algn="l" rtl="0">
              <a:lnSpc>
                <a:spcPct val="100000"/>
              </a:lnSpc>
              <a:spcBef>
                <a:spcPts val="0"/>
              </a:spcBef>
              <a:spcAft>
                <a:spcPts val="0"/>
              </a:spcAft>
              <a:buClr>
                <a:srgbClr val="6349FC"/>
              </a:buClr>
              <a:buSzPts val="1500"/>
              <a:buFont typeface="Montserrat Medium"/>
              <a:buChar char="❖"/>
            </a:pPr>
            <a:r>
              <a:rPr lang="es" sz="1500">
                <a:solidFill>
                  <a:srgbClr val="2B303C"/>
                </a:solidFill>
                <a:latin typeface="Montserrat Medium"/>
                <a:ea typeface="Montserrat Medium"/>
                <a:cs typeface="Montserrat Medium"/>
                <a:sym typeface="Montserrat Medium"/>
              </a:rPr>
              <a:t>Regresión polinomial</a:t>
            </a:r>
            <a:endParaRPr sz="1500">
              <a:solidFill>
                <a:srgbClr val="2B303C"/>
              </a:solidFill>
              <a:latin typeface="Montserrat Medium"/>
              <a:ea typeface="Montserrat Medium"/>
              <a:cs typeface="Montserrat Medium"/>
              <a:sym typeface="Montserrat Medium"/>
            </a:endParaRPr>
          </a:p>
          <a:p>
            <a:pPr marL="914400" marR="0" lvl="1" indent="-323850" algn="l" rtl="0">
              <a:lnSpc>
                <a:spcPct val="100000"/>
              </a:lnSpc>
              <a:spcBef>
                <a:spcPts val="0"/>
              </a:spcBef>
              <a:spcAft>
                <a:spcPts val="0"/>
              </a:spcAft>
              <a:buClr>
                <a:srgbClr val="6349FC"/>
              </a:buClr>
              <a:buSzPts val="1500"/>
              <a:buFont typeface="Montserrat Medium"/>
              <a:buChar char="➢"/>
            </a:pPr>
            <a:r>
              <a:rPr lang="es" sz="1500">
                <a:solidFill>
                  <a:srgbClr val="2B303C"/>
                </a:solidFill>
                <a:latin typeface="Montserrat Medium"/>
                <a:ea typeface="Montserrat Medium"/>
                <a:cs typeface="Montserrat Medium"/>
                <a:sym typeface="Montserrat Medium"/>
              </a:rPr>
              <a:t>Grado de polinomio: 6</a:t>
            </a:r>
            <a:endParaRPr sz="1500">
              <a:solidFill>
                <a:srgbClr val="2B303C"/>
              </a:solidFill>
              <a:latin typeface="Montserrat Medium"/>
              <a:ea typeface="Montserrat Medium"/>
              <a:cs typeface="Montserrat Medium"/>
              <a:sym typeface="Montserrat Medium"/>
            </a:endParaRPr>
          </a:p>
          <a:p>
            <a:pPr marL="914400" lvl="1" indent="-323850" algn="l" rtl="0">
              <a:spcBef>
                <a:spcPts val="0"/>
              </a:spcBef>
              <a:spcAft>
                <a:spcPts val="0"/>
              </a:spcAft>
              <a:buClr>
                <a:srgbClr val="6349FC"/>
              </a:buClr>
              <a:buSzPts val="1500"/>
              <a:buFont typeface="Montserrat Medium"/>
              <a:buChar char="➢"/>
            </a:pPr>
            <a:r>
              <a:rPr lang="es" sz="1500">
                <a:solidFill>
                  <a:srgbClr val="2B303C"/>
                </a:solidFill>
                <a:latin typeface="Montserrat Medium"/>
                <a:ea typeface="Montserrat Medium"/>
                <a:cs typeface="Montserrat Medium"/>
                <a:sym typeface="Montserrat Medium"/>
              </a:rPr>
              <a:t>Valor de R2: 0.61</a:t>
            </a:r>
            <a:endParaRPr sz="1500">
              <a:solidFill>
                <a:srgbClr val="2B303C"/>
              </a:solidFill>
              <a:latin typeface="Montserrat Medium"/>
              <a:ea typeface="Montserrat Medium"/>
              <a:cs typeface="Montserrat Medium"/>
              <a:sym typeface="Montserrat Medium"/>
            </a:endParaRPr>
          </a:p>
          <a:p>
            <a:pPr marL="914400" marR="0" lvl="1" indent="-323850" algn="l" rtl="0">
              <a:lnSpc>
                <a:spcPct val="100000"/>
              </a:lnSpc>
              <a:spcBef>
                <a:spcPts val="0"/>
              </a:spcBef>
              <a:spcAft>
                <a:spcPts val="0"/>
              </a:spcAft>
              <a:buClr>
                <a:srgbClr val="6349FC"/>
              </a:buClr>
              <a:buSzPts val="1500"/>
              <a:buFont typeface="Montserrat Medium"/>
              <a:buChar char="➢"/>
            </a:pPr>
            <a:r>
              <a:rPr lang="es" sz="1500">
                <a:solidFill>
                  <a:srgbClr val="2B303C"/>
                </a:solidFill>
                <a:latin typeface="Montserrat Medium"/>
                <a:ea typeface="Montserrat Medium"/>
                <a:cs typeface="Montserrat Medium"/>
                <a:sym typeface="Montserrat Medium"/>
              </a:rPr>
              <a:t>Error cuadrático medio (MSE): 0.01</a:t>
            </a:r>
            <a:endParaRPr sz="1500">
              <a:solidFill>
                <a:srgbClr val="2B303C"/>
              </a:solidFill>
              <a:latin typeface="Montserrat Medium"/>
              <a:ea typeface="Montserrat Medium"/>
              <a:cs typeface="Montserrat Medium"/>
              <a:sym typeface="Montserrat Medium"/>
            </a:endParaRPr>
          </a:p>
          <a:p>
            <a:pPr marL="914400" marR="0" lvl="1" indent="-323850" algn="l" rtl="0">
              <a:lnSpc>
                <a:spcPct val="100000"/>
              </a:lnSpc>
              <a:spcBef>
                <a:spcPts val="0"/>
              </a:spcBef>
              <a:spcAft>
                <a:spcPts val="0"/>
              </a:spcAft>
              <a:buClr>
                <a:srgbClr val="6349FC"/>
              </a:buClr>
              <a:buSzPts val="1500"/>
              <a:buFont typeface="Montserrat Medium"/>
              <a:buChar char="➢"/>
            </a:pPr>
            <a:r>
              <a:rPr lang="es" sz="1500">
                <a:solidFill>
                  <a:srgbClr val="2B303C"/>
                </a:solidFill>
                <a:latin typeface="Montserrat Medium"/>
                <a:ea typeface="Montserrat Medium"/>
                <a:cs typeface="Montserrat Medium"/>
                <a:sym typeface="Montserrat Medium"/>
              </a:rPr>
              <a:t>Error absoluto medio (MAE): 0.093</a:t>
            </a:r>
            <a:endParaRPr sz="1500">
              <a:solidFill>
                <a:srgbClr val="2B303C"/>
              </a:solidFill>
              <a:latin typeface="Montserrat Medium"/>
              <a:ea typeface="Montserrat Medium"/>
              <a:cs typeface="Montserrat Medium"/>
              <a:sym typeface="Montserrat Medium"/>
            </a:endParaRPr>
          </a:p>
          <a:p>
            <a:pPr marL="914400" marR="0" lvl="0" indent="0" algn="l" rtl="0">
              <a:lnSpc>
                <a:spcPct val="100000"/>
              </a:lnSpc>
              <a:spcBef>
                <a:spcPts val="0"/>
              </a:spcBef>
              <a:spcAft>
                <a:spcPts val="0"/>
              </a:spcAft>
              <a:buNone/>
            </a:pPr>
            <a:endParaRPr sz="1500">
              <a:solidFill>
                <a:srgbClr val="2B303C"/>
              </a:solidFill>
              <a:latin typeface="Montserrat Medium"/>
              <a:ea typeface="Montserrat Medium"/>
              <a:cs typeface="Montserrat Medium"/>
              <a:sym typeface="Montserrat Medium"/>
            </a:endParaRPr>
          </a:p>
        </p:txBody>
      </p:sp>
      <p:graphicFrame>
        <p:nvGraphicFramePr>
          <p:cNvPr id="303" name="Google Shape;303;p37"/>
          <p:cNvGraphicFramePr/>
          <p:nvPr/>
        </p:nvGraphicFramePr>
        <p:xfrm>
          <a:off x="1911600" y="2245800"/>
          <a:ext cx="2562875" cy="2697425"/>
        </p:xfrm>
        <a:graphic>
          <a:graphicData uri="http://schemas.openxmlformats.org/drawingml/2006/table">
            <a:tbl>
              <a:tblPr>
                <a:noFill/>
                <a:tableStyleId>{30CD3181-95FB-4CE0-AAD4-AF95C6CF754E}</a:tableStyleId>
              </a:tblPr>
              <a:tblGrid>
                <a:gridCol w="382850">
                  <a:extLst>
                    <a:ext uri="{9D8B030D-6E8A-4147-A177-3AD203B41FA5}">
                      <a16:colId xmlns:a16="http://schemas.microsoft.com/office/drawing/2014/main" val="20000"/>
                    </a:ext>
                  </a:extLst>
                </a:gridCol>
                <a:gridCol w="990625">
                  <a:extLst>
                    <a:ext uri="{9D8B030D-6E8A-4147-A177-3AD203B41FA5}">
                      <a16:colId xmlns:a16="http://schemas.microsoft.com/office/drawing/2014/main" val="20001"/>
                    </a:ext>
                  </a:extLst>
                </a:gridCol>
                <a:gridCol w="1189400">
                  <a:extLst>
                    <a:ext uri="{9D8B030D-6E8A-4147-A177-3AD203B41FA5}">
                      <a16:colId xmlns:a16="http://schemas.microsoft.com/office/drawing/2014/main" val="20002"/>
                    </a:ext>
                  </a:extLst>
                </a:gridCol>
              </a:tblGrid>
              <a:tr h="822925">
                <a:tc>
                  <a:txBody>
                    <a:bodyPr/>
                    <a:lstStyle/>
                    <a:p>
                      <a:pPr marL="0" lvl="0" indent="0" algn="ctr" rtl="0">
                        <a:spcBef>
                          <a:spcPts val="0"/>
                        </a:spcBef>
                        <a:spcAft>
                          <a:spcPts val="0"/>
                        </a:spcAft>
                        <a:buNone/>
                      </a:pPr>
                      <a:endParaRPr>
                        <a:solidFill>
                          <a:srgbClr val="FF6A39"/>
                        </a:solidFill>
                        <a:latin typeface="Montserrat SemiBold"/>
                        <a:ea typeface="Montserrat SemiBold"/>
                        <a:cs typeface="Montserrat SemiBold"/>
                        <a:sym typeface="Montserrat SemiBol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s">
                          <a:solidFill>
                            <a:srgbClr val="FF6A39"/>
                          </a:solidFill>
                          <a:latin typeface="Montserrat SemiBold"/>
                          <a:ea typeface="Montserrat SemiBold"/>
                          <a:cs typeface="Montserrat SemiBold"/>
                          <a:sym typeface="Montserrat SemiBold"/>
                        </a:rPr>
                        <a:t>Valor Real [m]</a:t>
                      </a:r>
                      <a:endParaRPr>
                        <a:solidFill>
                          <a:srgbClr val="FF6A39"/>
                        </a:solidFill>
                        <a:latin typeface="Montserrat SemiBold"/>
                        <a:ea typeface="Montserrat SemiBold"/>
                        <a:cs typeface="Montserrat SemiBold"/>
                        <a:sym typeface="Montserrat SemiBold"/>
                      </a:endParaRPr>
                    </a:p>
                  </a:txBody>
                  <a:tcPr marL="91425" marR="91425" marT="91425" marB="91425" anchor="ctr">
                    <a:lnL w="9525" cap="flat" cmpd="sng">
                      <a:solidFill>
                        <a:srgbClr val="9E9E9E"/>
                      </a:solidFill>
                      <a:prstDash val="solid"/>
                      <a:round/>
                      <a:headEnd type="none" w="sm" len="sm"/>
                      <a:tailEnd type="none" w="sm" len="sm"/>
                    </a:lnL>
                    <a:lnT w="9525" cap="flat" cmpd="sng">
                      <a:solidFill>
                        <a:srgbClr val="9E9E9E">
                          <a:alpha val="0"/>
                        </a:srgbClr>
                      </a:solidFill>
                      <a:prstDash val="solid"/>
                      <a:round/>
                      <a:headEnd type="none" w="sm" len="sm"/>
                      <a:tailEnd type="none" w="sm" len="sm"/>
                    </a:lnT>
                  </a:tcPr>
                </a:tc>
                <a:tc>
                  <a:txBody>
                    <a:bodyPr/>
                    <a:lstStyle/>
                    <a:p>
                      <a:pPr marL="0" lvl="0" indent="0" algn="ctr" rtl="0">
                        <a:spcBef>
                          <a:spcPts val="0"/>
                        </a:spcBef>
                        <a:spcAft>
                          <a:spcPts val="0"/>
                        </a:spcAft>
                        <a:buNone/>
                      </a:pPr>
                      <a:r>
                        <a:rPr lang="es">
                          <a:solidFill>
                            <a:srgbClr val="FF6A39"/>
                          </a:solidFill>
                          <a:latin typeface="Montserrat SemiBold"/>
                          <a:ea typeface="Montserrat SemiBold"/>
                          <a:cs typeface="Montserrat SemiBold"/>
                          <a:sym typeface="Montserrat SemiBold"/>
                        </a:rPr>
                        <a:t>Predicción [m]</a:t>
                      </a:r>
                      <a:endParaRPr>
                        <a:solidFill>
                          <a:srgbClr val="FF6A39"/>
                        </a:solidFill>
                        <a:latin typeface="Montserrat SemiBold"/>
                        <a:ea typeface="Montserrat SemiBold"/>
                        <a:cs typeface="Montserrat SemiBold"/>
                        <a:sym typeface="Montserrat SemiBold"/>
                      </a:endParaRPr>
                    </a:p>
                  </a:txBody>
                  <a:tcPr marL="91425" marR="91425" marT="91425" marB="91425" anchor="ctr">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s" sz="1100">
                          <a:solidFill>
                            <a:srgbClr val="FF6A39"/>
                          </a:solidFill>
                          <a:latin typeface="Montserrat"/>
                          <a:ea typeface="Montserrat"/>
                          <a:cs typeface="Montserrat"/>
                          <a:sym typeface="Montserrat"/>
                        </a:rPr>
                        <a:t>1</a:t>
                      </a:r>
                      <a:endParaRPr sz="1100">
                        <a:solidFill>
                          <a:srgbClr val="FF6A39"/>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s" sz="1100">
                          <a:latin typeface="Montserrat"/>
                          <a:ea typeface="Montserrat"/>
                          <a:cs typeface="Montserrat"/>
                          <a:sym typeface="Montserrat"/>
                        </a:rPr>
                        <a:t>1.55</a:t>
                      </a:r>
                      <a:endParaRPr sz="1100">
                        <a:latin typeface="Montserrat"/>
                        <a:ea typeface="Montserrat"/>
                        <a:cs typeface="Montserrat"/>
                        <a:sym typeface="Montserrat"/>
                      </a:endParaRPr>
                    </a:p>
                  </a:txBody>
                  <a:tcPr marL="91425" marR="91425" marT="91425" marB="91425" anchor="ctr">
                    <a:lnL w="9525" cap="flat" cmpd="sng">
                      <a:solidFill>
                        <a:srgbClr val="9E9E9E"/>
                      </a:solidFill>
                      <a:prstDash val="solid"/>
                      <a:round/>
                      <a:headEnd type="none" w="sm" len="sm"/>
                      <a:tailEnd type="none" w="sm" len="sm"/>
                    </a:lnL>
                  </a:tcPr>
                </a:tc>
                <a:tc>
                  <a:txBody>
                    <a:bodyPr/>
                    <a:lstStyle/>
                    <a:p>
                      <a:pPr marL="0" lvl="0" indent="0" algn="ctr" rtl="0">
                        <a:spcBef>
                          <a:spcPts val="0"/>
                        </a:spcBef>
                        <a:spcAft>
                          <a:spcPts val="0"/>
                        </a:spcAft>
                        <a:buNone/>
                      </a:pPr>
                      <a:r>
                        <a:rPr lang="es" sz="1100">
                          <a:latin typeface="Montserrat"/>
                          <a:ea typeface="Montserrat"/>
                          <a:cs typeface="Montserrat"/>
                          <a:sym typeface="Montserrat"/>
                        </a:rPr>
                        <a:t>1.511544</a:t>
                      </a:r>
                      <a:endParaRPr sz="1100">
                        <a:latin typeface="Montserrat"/>
                        <a:ea typeface="Montserrat"/>
                        <a:cs typeface="Montserrat"/>
                        <a:sym typeface="Montserrat"/>
                      </a:endParaRPr>
                    </a:p>
                  </a:txBody>
                  <a:tcPr marL="91425" marR="91425" marT="91425" marB="91425" anchor="ctr">
                    <a:lnR w="9525" cap="flat" cmpd="sng">
                      <a:solidFill>
                        <a:srgbClr val="9E9E9E">
                          <a:alpha val="0"/>
                        </a:srgbClr>
                      </a:solidFill>
                      <a:prstDash val="solid"/>
                      <a:round/>
                      <a:headEnd type="none" w="sm" len="sm"/>
                      <a:tailEnd type="none" w="sm" len="sm"/>
                    </a:lnR>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s" sz="1100">
                          <a:solidFill>
                            <a:srgbClr val="FF6A39"/>
                          </a:solidFill>
                          <a:latin typeface="Montserrat"/>
                          <a:ea typeface="Montserrat"/>
                          <a:cs typeface="Montserrat"/>
                          <a:sym typeface="Montserrat"/>
                        </a:rPr>
                        <a:t>2</a:t>
                      </a:r>
                      <a:endParaRPr sz="1100">
                        <a:solidFill>
                          <a:srgbClr val="FF6A39"/>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s" sz="1100">
                          <a:latin typeface="Montserrat"/>
                          <a:ea typeface="Montserrat"/>
                          <a:cs typeface="Montserrat"/>
                          <a:sym typeface="Montserrat"/>
                        </a:rPr>
                        <a:t>1.68</a:t>
                      </a:r>
                      <a:endParaRPr sz="1100">
                        <a:latin typeface="Montserrat"/>
                        <a:ea typeface="Montserrat"/>
                        <a:cs typeface="Montserrat"/>
                        <a:sym typeface="Montserrat"/>
                      </a:endParaRPr>
                    </a:p>
                  </a:txBody>
                  <a:tcPr marL="91425" marR="91425" marT="91425" marB="91425" anchor="ctr">
                    <a:lnL w="9525" cap="flat" cmpd="sng">
                      <a:solidFill>
                        <a:srgbClr val="9E9E9E"/>
                      </a:solidFill>
                      <a:prstDash val="solid"/>
                      <a:round/>
                      <a:headEnd type="none" w="sm" len="sm"/>
                      <a:tailEnd type="none" w="sm" len="sm"/>
                    </a:lnL>
                  </a:tcPr>
                </a:tc>
                <a:tc>
                  <a:txBody>
                    <a:bodyPr/>
                    <a:lstStyle/>
                    <a:p>
                      <a:pPr marL="0" lvl="0" indent="0" algn="ctr" rtl="0">
                        <a:spcBef>
                          <a:spcPts val="0"/>
                        </a:spcBef>
                        <a:spcAft>
                          <a:spcPts val="0"/>
                        </a:spcAft>
                        <a:buNone/>
                      </a:pPr>
                      <a:r>
                        <a:rPr lang="es" sz="1100">
                          <a:latin typeface="Montserrat"/>
                          <a:ea typeface="Montserrat"/>
                          <a:cs typeface="Montserrat"/>
                          <a:sym typeface="Montserrat"/>
                        </a:rPr>
                        <a:t>1.677125</a:t>
                      </a:r>
                      <a:endParaRPr sz="1100">
                        <a:latin typeface="Montserrat"/>
                        <a:ea typeface="Montserrat"/>
                        <a:cs typeface="Montserrat"/>
                        <a:sym typeface="Montserrat"/>
                      </a:endParaRPr>
                    </a:p>
                  </a:txBody>
                  <a:tcPr marL="91425" marR="91425" marT="91425" marB="91425" anchor="ctr">
                    <a:lnR w="9525" cap="flat" cmpd="sng">
                      <a:solidFill>
                        <a:srgbClr val="9E9E9E">
                          <a:alpha val="0"/>
                        </a:srgbClr>
                      </a:solidFill>
                      <a:prstDash val="solid"/>
                      <a:round/>
                      <a:headEnd type="none" w="sm" len="sm"/>
                      <a:tailEnd type="none" w="sm" len="sm"/>
                    </a:lnR>
                  </a:tcPr>
                </a:tc>
                <a:extLst>
                  <a:ext uri="{0D108BD9-81ED-4DB2-BD59-A6C34878D82A}">
                    <a16:rowId xmlns:a16="http://schemas.microsoft.com/office/drawing/2014/main" val="10002"/>
                  </a:ext>
                </a:extLst>
              </a:tr>
              <a:tr h="350500">
                <a:tc>
                  <a:txBody>
                    <a:bodyPr/>
                    <a:lstStyle/>
                    <a:p>
                      <a:pPr marL="0" lvl="0" indent="0" algn="ctr" rtl="0">
                        <a:spcBef>
                          <a:spcPts val="0"/>
                        </a:spcBef>
                        <a:spcAft>
                          <a:spcPts val="0"/>
                        </a:spcAft>
                        <a:buNone/>
                      </a:pPr>
                      <a:r>
                        <a:rPr lang="es" sz="1100">
                          <a:solidFill>
                            <a:srgbClr val="FF6A39"/>
                          </a:solidFill>
                          <a:latin typeface="Montserrat"/>
                          <a:ea typeface="Montserrat"/>
                          <a:cs typeface="Montserrat"/>
                          <a:sym typeface="Montserrat"/>
                        </a:rPr>
                        <a:t>3</a:t>
                      </a:r>
                      <a:endParaRPr sz="1100">
                        <a:solidFill>
                          <a:srgbClr val="FF6A39"/>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s" sz="1100">
                          <a:solidFill>
                            <a:schemeClr val="dk1"/>
                          </a:solidFill>
                          <a:latin typeface="Montserrat"/>
                          <a:ea typeface="Montserrat"/>
                          <a:cs typeface="Montserrat"/>
                          <a:sym typeface="Montserrat"/>
                        </a:rPr>
                        <a:t>1.80</a:t>
                      </a:r>
                      <a:endParaRPr sz="1100">
                        <a:latin typeface="Montserrat"/>
                        <a:ea typeface="Montserrat"/>
                        <a:cs typeface="Montserrat"/>
                        <a:sym typeface="Montserrat"/>
                      </a:endParaRPr>
                    </a:p>
                  </a:txBody>
                  <a:tcPr marL="91425" marR="91425" marT="91425" marB="91425" anchor="ctr">
                    <a:lnL w="9525" cap="flat" cmpd="sng">
                      <a:solidFill>
                        <a:srgbClr val="9E9E9E"/>
                      </a:solidFill>
                      <a:prstDash val="solid"/>
                      <a:round/>
                      <a:headEnd type="none" w="sm" len="sm"/>
                      <a:tailEnd type="none" w="sm" len="sm"/>
                    </a:lnL>
                  </a:tcPr>
                </a:tc>
                <a:tc>
                  <a:txBody>
                    <a:bodyPr/>
                    <a:lstStyle/>
                    <a:p>
                      <a:pPr marL="0" lvl="0" indent="0" algn="ctr" rtl="0">
                        <a:spcBef>
                          <a:spcPts val="0"/>
                        </a:spcBef>
                        <a:spcAft>
                          <a:spcPts val="0"/>
                        </a:spcAft>
                        <a:buNone/>
                      </a:pPr>
                      <a:r>
                        <a:rPr lang="es" sz="1100">
                          <a:latin typeface="Montserrat"/>
                          <a:ea typeface="Montserrat"/>
                          <a:cs typeface="Montserrat"/>
                          <a:sym typeface="Montserrat"/>
                        </a:rPr>
                        <a:t>1.757602</a:t>
                      </a:r>
                      <a:endParaRPr sz="1100">
                        <a:latin typeface="Montserrat"/>
                        <a:ea typeface="Montserrat"/>
                        <a:cs typeface="Montserrat"/>
                        <a:sym typeface="Montserrat"/>
                      </a:endParaRPr>
                    </a:p>
                  </a:txBody>
                  <a:tcPr marL="91425" marR="91425" marT="91425" marB="91425" anchor="ctr">
                    <a:lnR w="9525" cap="flat" cmpd="sng">
                      <a:solidFill>
                        <a:srgbClr val="9E9E9E">
                          <a:alpha val="0"/>
                        </a:srgbClr>
                      </a:solidFill>
                      <a:prstDash val="solid"/>
                      <a:round/>
                      <a:headEnd type="none" w="sm" len="sm"/>
                      <a:tailEnd type="none" w="sm" len="sm"/>
                    </a:lnR>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s" sz="1100">
                          <a:solidFill>
                            <a:srgbClr val="FF6A39"/>
                          </a:solidFill>
                          <a:latin typeface="Montserrat"/>
                          <a:ea typeface="Montserrat"/>
                          <a:cs typeface="Montserrat"/>
                          <a:sym typeface="Montserrat"/>
                        </a:rPr>
                        <a:t>4</a:t>
                      </a:r>
                      <a:endParaRPr sz="1100">
                        <a:solidFill>
                          <a:srgbClr val="FF6A39"/>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s" sz="1100">
                          <a:latin typeface="Montserrat"/>
                          <a:ea typeface="Montserrat"/>
                          <a:cs typeface="Montserrat"/>
                          <a:sym typeface="Montserrat"/>
                        </a:rPr>
                        <a:t>1.70</a:t>
                      </a:r>
                      <a:endParaRPr sz="1100">
                        <a:latin typeface="Montserrat"/>
                        <a:ea typeface="Montserrat"/>
                        <a:cs typeface="Montserrat"/>
                        <a:sym typeface="Montserrat"/>
                      </a:endParaRPr>
                    </a:p>
                  </a:txBody>
                  <a:tcPr marL="91425" marR="91425" marT="91425" marB="91425" anchor="ctr">
                    <a:lnL w="9525" cap="flat" cmpd="sng">
                      <a:solidFill>
                        <a:srgbClr val="9E9E9E"/>
                      </a:solidFill>
                      <a:prstDash val="solid"/>
                      <a:round/>
                      <a:headEnd type="none" w="sm" len="sm"/>
                      <a:tailEnd type="none" w="sm" len="sm"/>
                    </a:lnL>
                  </a:tcPr>
                </a:tc>
                <a:tc>
                  <a:txBody>
                    <a:bodyPr/>
                    <a:lstStyle/>
                    <a:p>
                      <a:pPr marL="0" lvl="0" indent="0" algn="ctr" rtl="0">
                        <a:spcBef>
                          <a:spcPts val="0"/>
                        </a:spcBef>
                        <a:spcAft>
                          <a:spcPts val="0"/>
                        </a:spcAft>
                        <a:buNone/>
                      </a:pPr>
                      <a:r>
                        <a:rPr lang="es" sz="1100">
                          <a:latin typeface="Montserrat"/>
                          <a:ea typeface="Montserrat"/>
                          <a:cs typeface="Montserrat"/>
                          <a:sym typeface="Montserrat"/>
                        </a:rPr>
                        <a:t>1.696967</a:t>
                      </a:r>
                      <a:endParaRPr sz="1100">
                        <a:latin typeface="Montserrat"/>
                        <a:ea typeface="Montserrat"/>
                        <a:cs typeface="Montserrat"/>
                        <a:sym typeface="Montserrat"/>
                      </a:endParaRPr>
                    </a:p>
                  </a:txBody>
                  <a:tcPr marL="91425" marR="91425" marT="91425" marB="91425" anchor="ctr">
                    <a:lnR w="9525" cap="flat" cmpd="sng">
                      <a:solidFill>
                        <a:srgbClr val="9E9E9E">
                          <a:alpha val="0"/>
                        </a:srgbClr>
                      </a:solidFill>
                      <a:prstDash val="solid"/>
                      <a:round/>
                      <a:headEnd type="none" w="sm" len="sm"/>
                      <a:tailEnd type="none" w="sm" len="sm"/>
                    </a:lnR>
                  </a:tcPr>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s" sz="1100">
                          <a:solidFill>
                            <a:srgbClr val="FF6A39"/>
                          </a:solidFill>
                          <a:latin typeface="Montserrat"/>
                          <a:ea typeface="Montserrat"/>
                          <a:cs typeface="Montserrat"/>
                          <a:sym typeface="Montserrat"/>
                        </a:rPr>
                        <a:t>5</a:t>
                      </a:r>
                      <a:endParaRPr sz="1100">
                        <a:solidFill>
                          <a:srgbClr val="FF6A39"/>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s" sz="1100">
                          <a:latin typeface="Montserrat"/>
                          <a:ea typeface="Montserrat"/>
                          <a:cs typeface="Montserrat"/>
                          <a:sym typeface="Montserrat"/>
                        </a:rPr>
                        <a:t>1.60</a:t>
                      </a:r>
                      <a:endParaRPr sz="1100">
                        <a:latin typeface="Montserrat"/>
                        <a:ea typeface="Montserrat"/>
                        <a:cs typeface="Montserrat"/>
                        <a:sym typeface="Montserrat"/>
                      </a:endParaRPr>
                    </a:p>
                  </a:txBody>
                  <a:tcPr marL="91425" marR="91425" marT="91425" marB="91425" anchor="ctr">
                    <a:lnL w="9525" cap="flat" cmpd="sng">
                      <a:solidFill>
                        <a:srgbClr val="9E9E9E"/>
                      </a:solidFill>
                      <a:prstDash val="solid"/>
                      <a:round/>
                      <a:headEnd type="none" w="sm" len="sm"/>
                      <a:tailEnd type="none" w="sm" len="sm"/>
                    </a:lnL>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s" sz="1100">
                          <a:latin typeface="Montserrat"/>
                          <a:ea typeface="Montserrat"/>
                          <a:cs typeface="Montserrat"/>
                          <a:sym typeface="Montserrat"/>
                        </a:rPr>
                        <a:t>1.670292</a:t>
                      </a:r>
                      <a:endParaRPr sz="1100">
                        <a:latin typeface="Montserrat"/>
                        <a:ea typeface="Montserrat"/>
                        <a:cs typeface="Montserrat"/>
                        <a:sym typeface="Montserrat"/>
                      </a:endParaRPr>
                    </a:p>
                  </a:txBody>
                  <a:tcPr marL="91425" marR="91425" marT="91425" marB="91425" anchor="ctr">
                    <a:lnR w="9525" cap="flat" cmpd="sng">
                      <a:solidFill>
                        <a:srgbClr val="9E9E9E">
                          <a:alpha val="0"/>
                        </a:srgbClr>
                      </a:solidFill>
                      <a:prstDash val="solid"/>
                      <a:round/>
                      <a:headEnd type="none" w="sm" len="sm"/>
                      <a:tailEnd type="none" w="sm" len="sm"/>
                    </a:lnR>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aphicFrame>
        <p:nvGraphicFramePr>
          <p:cNvPr id="304" name="Google Shape;304;p37"/>
          <p:cNvGraphicFramePr/>
          <p:nvPr/>
        </p:nvGraphicFramePr>
        <p:xfrm>
          <a:off x="4669525" y="2245800"/>
          <a:ext cx="2562875" cy="2697425"/>
        </p:xfrm>
        <a:graphic>
          <a:graphicData uri="http://schemas.openxmlformats.org/drawingml/2006/table">
            <a:tbl>
              <a:tblPr>
                <a:noFill/>
                <a:tableStyleId>{30CD3181-95FB-4CE0-AAD4-AF95C6CF754E}</a:tableStyleId>
              </a:tblPr>
              <a:tblGrid>
                <a:gridCol w="382850">
                  <a:extLst>
                    <a:ext uri="{9D8B030D-6E8A-4147-A177-3AD203B41FA5}">
                      <a16:colId xmlns:a16="http://schemas.microsoft.com/office/drawing/2014/main" val="20000"/>
                    </a:ext>
                  </a:extLst>
                </a:gridCol>
                <a:gridCol w="990625">
                  <a:extLst>
                    <a:ext uri="{9D8B030D-6E8A-4147-A177-3AD203B41FA5}">
                      <a16:colId xmlns:a16="http://schemas.microsoft.com/office/drawing/2014/main" val="20001"/>
                    </a:ext>
                  </a:extLst>
                </a:gridCol>
                <a:gridCol w="1189400">
                  <a:extLst>
                    <a:ext uri="{9D8B030D-6E8A-4147-A177-3AD203B41FA5}">
                      <a16:colId xmlns:a16="http://schemas.microsoft.com/office/drawing/2014/main" val="20002"/>
                    </a:ext>
                  </a:extLst>
                </a:gridCol>
              </a:tblGrid>
              <a:tr h="822925">
                <a:tc>
                  <a:txBody>
                    <a:bodyPr/>
                    <a:lstStyle/>
                    <a:p>
                      <a:pPr marL="0" lvl="0" indent="0" algn="ctr" rtl="0">
                        <a:spcBef>
                          <a:spcPts val="0"/>
                        </a:spcBef>
                        <a:spcAft>
                          <a:spcPts val="0"/>
                        </a:spcAft>
                        <a:buNone/>
                      </a:pPr>
                      <a:endParaRPr>
                        <a:solidFill>
                          <a:srgbClr val="FF6A39"/>
                        </a:solidFill>
                        <a:latin typeface="Montserrat SemiBold"/>
                        <a:ea typeface="Montserrat SemiBold"/>
                        <a:cs typeface="Montserrat SemiBold"/>
                        <a:sym typeface="Montserrat SemiBold"/>
                      </a:endParaRPr>
                    </a:p>
                  </a:txBody>
                  <a:tcPr marL="91425" marR="91425" marT="91425" marB="91425" anchor="ctr">
                    <a:lnL w="9525" cap="flat" cmpd="sng">
                      <a:solidFill>
                        <a:srgbClr val="9E9E9E">
                          <a:alpha val="0"/>
                        </a:srgbClr>
                      </a:solidFill>
                      <a:prstDash val="solid"/>
                      <a:round/>
                      <a:headEnd type="none" w="sm" len="sm"/>
                      <a:tailEnd type="none" w="sm" len="sm"/>
                    </a:lnL>
                    <a:lnT w="9525" cap="flat" cmpd="sng">
                      <a:solidFill>
                        <a:srgbClr val="9E9E9E">
                          <a:alpha val="0"/>
                        </a:srgbClr>
                      </a:solidFill>
                      <a:prstDash val="solid"/>
                      <a:round/>
                      <a:headEnd type="none" w="sm" len="sm"/>
                      <a:tailEnd type="none" w="sm" len="sm"/>
                    </a:lnT>
                  </a:tcPr>
                </a:tc>
                <a:tc>
                  <a:txBody>
                    <a:bodyPr/>
                    <a:lstStyle/>
                    <a:p>
                      <a:pPr marL="0" lvl="0" indent="0" algn="ctr" rtl="0">
                        <a:spcBef>
                          <a:spcPts val="0"/>
                        </a:spcBef>
                        <a:spcAft>
                          <a:spcPts val="0"/>
                        </a:spcAft>
                        <a:buNone/>
                      </a:pPr>
                      <a:r>
                        <a:rPr lang="es">
                          <a:solidFill>
                            <a:srgbClr val="FF6A39"/>
                          </a:solidFill>
                          <a:latin typeface="Montserrat SemiBold"/>
                          <a:ea typeface="Montserrat SemiBold"/>
                          <a:cs typeface="Montserrat SemiBold"/>
                          <a:sym typeface="Montserrat SemiBold"/>
                        </a:rPr>
                        <a:t>Valor Real [m]</a:t>
                      </a:r>
                      <a:endParaRPr>
                        <a:solidFill>
                          <a:srgbClr val="FF6A39"/>
                        </a:solidFill>
                        <a:latin typeface="Montserrat SemiBold"/>
                        <a:ea typeface="Montserrat SemiBold"/>
                        <a:cs typeface="Montserrat SemiBold"/>
                        <a:sym typeface="Montserrat SemiBold"/>
                      </a:endParaRPr>
                    </a:p>
                  </a:txBody>
                  <a:tcPr marL="91425" marR="91425" marT="91425" marB="91425" anchor="ctr">
                    <a:lnT w="9525" cap="flat" cmpd="sng">
                      <a:solidFill>
                        <a:srgbClr val="9E9E9E">
                          <a:alpha val="0"/>
                        </a:srgbClr>
                      </a:solidFill>
                      <a:prstDash val="solid"/>
                      <a:round/>
                      <a:headEnd type="none" w="sm" len="sm"/>
                      <a:tailEnd type="none" w="sm" len="sm"/>
                    </a:lnT>
                  </a:tcPr>
                </a:tc>
                <a:tc>
                  <a:txBody>
                    <a:bodyPr/>
                    <a:lstStyle/>
                    <a:p>
                      <a:pPr marL="0" lvl="0" indent="0" algn="ctr" rtl="0">
                        <a:spcBef>
                          <a:spcPts val="0"/>
                        </a:spcBef>
                        <a:spcAft>
                          <a:spcPts val="0"/>
                        </a:spcAft>
                        <a:buNone/>
                      </a:pPr>
                      <a:r>
                        <a:rPr lang="es">
                          <a:solidFill>
                            <a:srgbClr val="FF6A39"/>
                          </a:solidFill>
                          <a:latin typeface="Montserrat SemiBold"/>
                          <a:ea typeface="Montserrat SemiBold"/>
                          <a:cs typeface="Montserrat SemiBold"/>
                          <a:sym typeface="Montserrat SemiBold"/>
                        </a:rPr>
                        <a:t>Predicción [m]</a:t>
                      </a:r>
                      <a:endParaRPr>
                        <a:solidFill>
                          <a:srgbClr val="FF6A39"/>
                        </a:solidFill>
                        <a:latin typeface="Montserrat SemiBold"/>
                        <a:ea typeface="Montserrat SemiBold"/>
                        <a:cs typeface="Montserrat SemiBold"/>
                        <a:sym typeface="Montserrat SemiBold"/>
                      </a:endParaRPr>
                    </a:p>
                  </a:txBody>
                  <a:tcPr marL="91425" marR="91425" marT="91425" marB="91425" anchor="ctr">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s" sz="1100">
                          <a:solidFill>
                            <a:srgbClr val="FF6A39"/>
                          </a:solidFill>
                          <a:latin typeface="Montserrat"/>
                          <a:ea typeface="Montserrat"/>
                          <a:cs typeface="Montserrat"/>
                          <a:sym typeface="Montserrat"/>
                        </a:rPr>
                        <a:t>6</a:t>
                      </a:r>
                      <a:endParaRPr sz="1100">
                        <a:solidFill>
                          <a:srgbClr val="FF6A39"/>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tcPr>
                </a:tc>
                <a:tc>
                  <a:txBody>
                    <a:bodyPr/>
                    <a:lstStyle/>
                    <a:p>
                      <a:pPr marL="0" lvl="0" indent="0" algn="ctr" rtl="0">
                        <a:spcBef>
                          <a:spcPts val="0"/>
                        </a:spcBef>
                        <a:spcAft>
                          <a:spcPts val="0"/>
                        </a:spcAft>
                        <a:buNone/>
                      </a:pPr>
                      <a:r>
                        <a:rPr lang="es" sz="1100">
                          <a:latin typeface="Montserrat"/>
                          <a:ea typeface="Montserrat"/>
                          <a:cs typeface="Montserrat"/>
                          <a:sym typeface="Montserrat"/>
                        </a:rPr>
                        <a:t>1.50</a:t>
                      </a:r>
                      <a:endParaRPr sz="1100">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s" sz="1100">
                          <a:latin typeface="Montserrat"/>
                          <a:ea typeface="Montserrat"/>
                          <a:cs typeface="Montserrat"/>
                          <a:sym typeface="Montserrat"/>
                        </a:rPr>
                        <a:t>1.652551</a:t>
                      </a:r>
                      <a:endParaRPr sz="1100">
                        <a:latin typeface="Montserrat"/>
                        <a:ea typeface="Montserrat"/>
                        <a:cs typeface="Montserrat"/>
                        <a:sym typeface="Montserrat"/>
                      </a:endParaRPr>
                    </a:p>
                  </a:txBody>
                  <a:tcPr marL="91425" marR="91425" marT="91425" marB="91425" anchor="ctr">
                    <a:lnR w="9525" cap="flat" cmpd="sng">
                      <a:solidFill>
                        <a:srgbClr val="9E9E9E">
                          <a:alpha val="0"/>
                        </a:srgbClr>
                      </a:solidFill>
                      <a:prstDash val="solid"/>
                      <a:round/>
                      <a:headEnd type="none" w="sm" len="sm"/>
                      <a:tailEnd type="none" w="sm" len="sm"/>
                    </a:lnR>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s" sz="1100">
                          <a:solidFill>
                            <a:srgbClr val="FF6A39"/>
                          </a:solidFill>
                          <a:latin typeface="Montserrat"/>
                          <a:ea typeface="Montserrat"/>
                          <a:cs typeface="Montserrat"/>
                          <a:sym typeface="Montserrat"/>
                        </a:rPr>
                        <a:t>7</a:t>
                      </a:r>
                      <a:endParaRPr sz="1100">
                        <a:solidFill>
                          <a:srgbClr val="FF6A39"/>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tcPr>
                </a:tc>
                <a:tc>
                  <a:txBody>
                    <a:bodyPr/>
                    <a:lstStyle/>
                    <a:p>
                      <a:pPr marL="0" lvl="0" indent="0" algn="ctr" rtl="0">
                        <a:spcBef>
                          <a:spcPts val="0"/>
                        </a:spcBef>
                        <a:spcAft>
                          <a:spcPts val="0"/>
                        </a:spcAft>
                        <a:buNone/>
                      </a:pPr>
                      <a:r>
                        <a:rPr lang="es" sz="1100">
                          <a:latin typeface="Montserrat"/>
                          <a:ea typeface="Montserrat"/>
                          <a:cs typeface="Montserrat"/>
                          <a:sym typeface="Montserrat"/>
                        </a:rPr>
                        <a:t>1.75</a:t>
                      </a:r>
                      <a:endParaRPr sz="1100">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s" sz="1100">
                          <a:latin typeface="Montserrat"/>
                          <a:ea typeface="Montserrat"/>
                          <a:cs typeface="Montserrat"/>
                          <a:sym typeface="Montserrat"/>
                        </a:rPr>
                        <a:t>1.552543</a:t>
                      </a:r>
                      <a:endParaRPr sz="1100">
                        <a:latin typeface="Montserrat"/>
                        <a:ea typeface="Montserrat"/>
                        <a:cs typeface="Montserrat"/>
                        <a:sym typeface="Montserrat"/>
                      </a:endParaRPr>
                    </a:p>
                  </a:txBody>
                  <a:tcPr marL="91425" marR="91425" marT="91425" marB="91425" anchor="ctr">
                    <a:lnR w="9525" cap="flat" cmpd="sng">
                      <a:solidFill>
                        <a:srgbClr val="9E9E9E">
                          <a:alpha val="0"/>
                        </a:srgbClr>
                      </a:solidFill>
                      <a:prstDash val="solid"/>
                      <a:round/>
                      <a:headEnd type="none" w="sm" len="sm"/>
                      <a:tailEnd type="none" w="sm" len="sm"/>
                    </a:lnR>
                  </a:tcPr>
                </a:tc>
                <a:extLst>
                  <a:ext uri="{0D108BD9-81ED-4DB2-BD59-A6C34878D82A}">
                    <a16:rowId xmlns:a16="http://schemas.microsoft.com/office/drawing/2014/main" val="10002"/>
                  </a:ext>
                </a:extLst>
              </a:tr>
              <a:tr h="350500">
                <a:tc>
                  <a:txBody>
                    <a:bodyPr/>
                    <a:lstStyle/>
                    <a:p>
                      <a:pPr marL="0" lvl="0" indent="0" algn="ctr" rtl="0">
                        <a:spcBef>
                          <a:spcPts val="0"/>
                        </a:spcBef>
                        <a:spcAft>
                          <a:spcPts val="0"/>
                        </a:spcAft>
                        <a:buNone/>
                      </a:pPr>
                      <a:r>
                        <a:rPr lang="es" sz="1100">
                          <a:solidFill>
                            <a:srgbClr val="FF6A39"/>
                          </a:solidFill>
                          <a:latin typeface="Montserrat"/>
                          <a:ea typeface="Montserrat"/>
                          <a:cs typeface="Montserrat"/>
                          <a:sym typeface="Montserrat"/>
                        </a:rPr>
                        <a:t>8</a:t>
                      </a:r>
                      <a:endParaRPr sz="1100">
                        <a:solidFill>
                          <a:srgbClr val="FF6A39"/>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tcPr>
                </a:tc>
                <a:tc>
                  <a:txBody>
                    <a:bodyPr/>
                    <a:lstStyle/>
                    <a:p>
                      <a:pPr marL="0" lvl="0" indent="0" algn="ctr" rtl="0">
                        <a:spcBef>
                          <a:spcPts val="0"/>
                        </a:spcBef>
                        <a:spcAft>
                          <a:spcPts val="0"/>
                        </a:spcAft>
                        <a:buNone/>
                      </a:pPr>
                      <a:r>
                        <a:rPr lang="es" sz="1100">
                          <a:solidFill>
                            <a:schemeClr val="dk1"/>
                          </a:solidFill>
                          <a:latin typeface="Montserrat"/>
                          <a:ea typeface="Montserrat"/>
                          <a:cs typeface="Montserrat"/>
                          <a:sym typeface="Montserrat"/>
                        </a:rPr>
                        <a:t>1.57</a:t>
                      </a:r>
                      <a:endParaRPr sz="1100">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s" sz="1100">
                          <a:latin typeface="Montserrat"/>
                          <a:ea typeface="Montserrat"/>
                          <a:cs typeface="Montserrat"/>
                          <a:sym typeface="Montserrat"/>
                        </a:rPr>
                        <a:t>1.621189</a:t>
                      </a:r>
                      <a:endParaRPr sz="1100">
                        <a:latin typeface="Montserrat"/>
                        <a:ea typeface="Montserrat"/>
                        <a:cs typeface="Montserrat"/>
                        <a:sym typeface="Montserrat"/>
                      </a:endParaRPr>
                    </a:p>
                  </a:txBody>
                  <a:tcPr marL="91425" marR="91425" marT="91425" marB="91425" anchor="ctr">
                    <a:lnR w="9525" cap="flat" cmpd="sng">
                      <a:solidFill>
                        <a:srgbClr val="9E9E9E">
                          <a:alpha val="0"/>
                        </a:srgbClr>
                      </a:solidFill>
                      <a:prstDash val="solid"/>
                      <a:round/>
                      <a:headEnd type="none" w="sm" len="sm"/>
                      <a:tailEnd type="none" w="sm" len="sm"/>
                    </a:lnR>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s" sz="1100">
                          <a:solidFill>
                            <a:srgbClr val="FF6A39"/>
                          </a:solidFill>
                          <a:latin typeface="Montserrat"/>
                          <a:ea typeface="Montserrat"/>
                          <a:cs typeface="Montserrat"/>
                          <a:sym typeface="Montserrat"/>
                        </a:rPr>
                        <a:t>9</a:t>
                      </a:r>
                      <a:endParaRPr sz="1100">
                        <a:solidFill>
                          <a:srgbClr val="FF6A39"/>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tcPr>
                </a:tc>
                <a:tc>
                  <a:txBody>
                    <a:bodyPr/>
                    <a:lstStyle/>
                    <a:p>
                      <a:pPr marL="0" lvl="0" indent="0" algn="ctr" rtl="0">
                        <a:spcBef>
                          <a:spcPts val="0"/>
                        </a:spcBef>
                        <a:spcAft>
                          <a:spcPts val="0"/>
                        </a:spcAft>
                        <a:buNone/>
                      </a:pPr>
                      <a:r>
                        <a:rPr lang="es" sz="1100">
                          <a:latin typeface="Montserrat"/>
                          <a:ea typeface="Montserrat"/>
                          <a:cs typeface="Montserrat"/>
                          <a:sym typeface="Montserrat"/>
                        </a:rPr>
                        <a:t>1.80</a:t>
                      </a:r>
                      <a:endParaRPr sz="1100">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s" sz="1100">
                          <a:latin typeface="Montserrat"/>
                          <a:ea typeface="Montserrat"/>
                          <a:cs typeface="Montserrat"/>
                          <a:sym typeface="Montserrat"/>
                        </a:rPr>
                        <a:t>1.743936</a:t>
                      </a:r>
                      <a:endParaRPr sz="1100">
                        <a:latin typeface="Montserrat"/>
                        <a:ea typeface="Montserrat"/>
                        <a:cs typeface="Montserrat"/>
                        <a:sym typeface="Montserrat"/>
                      </a:endParaRPr>
                    </a:p>
                  </a:txBody>
                  <a:tcPr marL="91425" marR="91425" marT="91425" marB="91425" anchor="ctr">
                    <a:lnR w="9525" cap="flat" cmpd="sng">
                      <a:solidFill>
                        <a:srgbClr val="9E9E9E">
                          <a:alpha val="0"/>
                        </a:srgbClr>
                      </a:solidFill>
                      <a:prstDash val="solid"/>
                      <a:round/>
                      <a:headEnd type="none" w="sm" len="sm"/>
                      <a:tailEnd type="none" w="sm" len="sm"/>
                    </a:lnR>
                  </a:tcPr>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s" sz="1100">
                          <a:solidFill>
                            <a:srgbClr val="FF6A39"/>
                          </a:solidFill>
                          <a:latin typeface="Montserrat"/>
                          <a:ea typeface="Montserrat"/>
                          <a:cs typeface="Montserrat"/>
                          <a:sym typeface="Montserrat"/>
                        </a:rPr>
                        <a:t>10</a:t>
                      </a:r>
                      <a:endParaRPr sz="1100">
                        <a:solidFill>
                          <a:srgbClr val="FF6A39"/>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s" sz="1100">
                          <a:latin typeface="Montserrat"/>
                          <a:ea typeface="Montserrat"/>
                          <a:cs typeface="Montserrat"/>
                          <a:sym typeface="Montserrat"/>
                        </a:rPr>
                        <a:t>1.60</a:t>
                      </a:r>
                      <a:endParaRPr sz="1100">
                        <a:latin typeface="Montserrat"/>
                        <a:ea typeface="Montserrat"/>
                        <a:cs typeface="Montserrat"/>
                        <a:sym typeface="Montserrat"/>
                      </a:endParaRPr>
                    </a:p>
                  </a:txBody>
                  <a:tcPr marL="91425" marR="91425" marT="91425" marB="91425" anchor="ctr">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s" sz="1100">
                          <a:latin typeface="Montserrat"/>
                          <a:ea typeface="Montserrat"/>
                          <a:cs typeface="Montserrat"/>
                          <a:sym typeface="Montserrat"/>
                        </a:rPr>
                        <a:t>1.508127</a:t>
                      </a:r>
                      <a:endParaRPr sz="1100">
                        <a:latin typeface="Montserrat"/>
                        <a:ea typeface="Montserrat"/>
                        <a:cs typeface="Montserrat"/>
                        <a:sym typeface="Montserrat"/>
                      </a:endParaRPr>
                    </a:p>
                  </a:txBody>
                  <a:tcPr marL="91425" marR="91425" marT="91425" marB="91425" anchor="ctr">
                    <a:lnR w="9525" cap="flat" cmpd="sng">
                      <a:solidFill>
                        <a:srgbClr val="9E9E9E">
                          <a:alpha val="0"/>
                        </a:srgbClr>
                      </a:solidFill>
                      <a:prstDash val="solid"/>
                      <a:round/>
                      <a:headEnd type="none" w="sm" len="sm"/>
                      <a:tailEnd type="none" w="sm" len="sm"/>
                    </a:lnR>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cxnSp>
        <p:nvCxnSpPr>
          <p:cNvPr id="309" name="Google Shape;309;p38"/>
          <p:cNvCxnSpPr/>
          <p:nvPr/>
        </p:nvCxnSpPr>
        <p:spPr>
          <a:xfrm>
            <a:off x="8752977" y="-7"/>
            <a:ext cx="0" cy="2517600"/>
          </a:xfrm>
          <a:prstGeom prst="straightConnector1">
            <a:avLst/>
          </a:prstGeom>
          <a:noFill/>
          <a:ln w="19050" cap="flat" cmpd="sng">
            <a:solidFill>
              <a:srgbClr val="FF6A39"/>
            </a:solidFill>
            <a:prstDash val="solid"/>
            <a:round/>
            <a:headEnd type="none" w="sm" len="sm"/>
            <a:tailEnd type="none" w="sm" len="sm"/>
          </a:ln>
        </p:spPr>
      </p:cxnSp>
      <p:cxnSp>
        <p:nvCxnSpPr>
          <p:cNvPr id="310" name="Google Shape;310;p38"/>
          <p:cNvCxnSpPr/>
          <p:nvPr/>
        </p:nvCxnSpPr>
        <p:spPr>
          <a:xfrm>
            <a:off x="8752981" y="4454140"/>
            <a:ext cx="0" cy="689400"/>
          </a:xfrm>
          <a:prstGeom prst="straightConnector1">
            <a:avLst/>
          </a:prstGeom>
          <a:noFill/>
          <a:ln w="19050" cap="flat" cmpd="sng">
            <a:solidFill>
              <a:srgbClr val="FF6A39"/>
            </a:solidFill>
            <a:prstDash val="solid"/>
            <a:round/>
            <a:headEnd type="none" w="sm" len="sm"/>
            <a:tailEnd type="none" w="sm" len="sm"/>
          </a:ln>
        </p:spPr>
      </p:cxnSp>
      <p:pic>
        <p:nvPicPr>
          <p:cNvPr id="311" name="Google Shape;311;p38"/>
          <p:cNvPicPr preferRelativeResize="0"/>
          <p:nvPr/>
        </p:nvPicPr>
        <p:blipFill rotWithShape="1">
          <a:blip r:embed="rId3">
            <a:alphaModFix/>
          </a:blip>
          <a:srcRect/>
          <a:stretch/>
        </p:blipFill>
        <p:spPr>
          <a:xfrm>
            <a:off x="301423" y="460770"/>
            <a:ext cx="865012" cy="76373"/>
          </a:xfrm>
          <a:prstGeom prst="rect">
            <a:avLst/>
          </a:prstGeom>
          <a:noFill/>
          <a:ln>
            <a:noFill/>
          </a:ln>
        </p:spPr>
      </p:pic>
      <p:sp>
        <p:nvSpPr>
          <p:cNvPr id="312" name="Google Shape;312;p38"/>
          <p:cNvSpPr txBox="1"/>
          <p:nvPr/>
        </p:nvSpPr>
        <p:spPr>
          <a:xfrm rot="-5400000">
            <a:off x="7776028" y="3285951"/>
            <a:ext cx="1953900" cy="397800"/>
          </a:xfrm>
          <a:prstGeom prst="rect">
            <a:avLst/>
          </a:prstGeom>
          <a:noFill/>
          <a:ln>
            <a:noFill/>
          </a:ln>
        </p:spPr>
        <p:txBody>
          <a:bodyPr spcFirstLastPara="1" wrap="square" lIns="91525" tIns="91525" rIns="91525" bIns="915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
                <a:solidFill>
                  <a:srgbClr val="D8D8D8"/>
                </a:solidFill>
                <a:latin typeface="Montserrat"/>
                <a:ea typeface="Montserrat"/>
                <a:cs typeface="Montserrat"/>
                <a:sym typeface="Montserrat"/>
              </a:rPr>
              <a:t>Página 14</a:t>
            </a:r>
            <a:endParaRPr sz="1400" b="0" i="0" u="none" strike="noStrike" cap="none">
              <a:solidFill>
                <a:srgbClr val="D8D8D8"/>
              </a:solidFill>
              <a:latin typeface="Montserrat"/>
              <a:ea typeface="Montserrat"/>
              <a:cs typeface="Montserrat"/>
              <a:sym typeface="Montserrat"/>
            </a:endParaRPr>
          </a:p>
        </p:txBody>
      </p:sp>
      <p:sp>
        <p:nvSpPr>
          <p:cNvPr id="313" name="Google Shape;313;p38"/>
          <p:cNvSpPr txBox="1"/>
          <p:nvPr/>
        </p:nvSpPr>
        <p:spPr>
          <a:xfrm>
            <a:off x="1388206" y="269102"/>
            <a:ext cx="5574000" cy="465300"/>
          </a:xfrm>
          <a:prstGeom prst="rect">
            <a:avLst/>
          </a:prstGeom>
          <a:noFill/>
          <a:ln>
            <a:noFill/>
          </a:ln>
        </p:spPr>
        <p:txBody>
          <a:bodyPr spcFirstLastPara="1" wrap="square" lIns="91525" tIns="91525" rIns="91525" bIns="91525" anchor="ctr" anchorCtr="0">
            <a:noAutofit/>
          </a:bodyPr>
          <a:lstStyle/>
          <a:p>
            <a:pPr marL="0" marR="0" lvl="0" indent="0" algn="l" rtl="0">
              <a:lnSpc>
                <a:spcPct val="100000"/>
              </a:lnSpc>
              <a:spcBef>
                <a:spcPts val="0"/>
              </a:spcBef>
              <a:spcAft>
                <a:spcPts val="0"/>
              </a:spcAft>
              <a:buClr>
                <a:srgbClr val="000000"/>
              </a:buClr>
              <a:buSzPts val="2500"/>
              <a:buFont typeface="Arial"/>
              <a:buNone/>
            </a:pPr>
            <a:r>
              <a:rPr lang="es" sz="2500" b="1">
                <a:solidFill>
                  <a:srgbClr val="16181C"/>
                </a:solidFill>
                <a:latin typeface="Montserrat"/>
                <a:ea typeface="Montserrat"/>
                <a:cs typeface="Montserrat"/>
                <a:sym typeface="Montserrat"/>
              </a:rPr>
              <a:t>Matriz de confusión</a:t>
            </a:r>
            <a:endParaRPr sz="2500" b="0" i="0" u="none" strike="noStrike" cap="none">
              <a:solidFill>
                <a:srgbClr val="16181C"/>
              </a:solidFill>
              <a:latin typeface="Montserrat"/>
              <a:ea typeface="Montserrat"/>
              <a:cs typeface="Montserrat"/>
              <a:sym typeface="Montserrat"/>
            </a:endParaRPr>
          </a:p>
        </p:txBody>
      </p:sp>
      <p:pic>
        <p:nvPicPr>
          <p:cNvPr id="314" name="Google Shape;314;p38"/>
          <p:cNvPicPr preferRelativeResize="0"/>
          <p:nvPr/>
        </p:nvPicPr>
        <p:blipFill rotWithShape="1">
          <a:blip r:embed="rId4">
            <a:alphaModFix/>
          </a:blip>
          <a:srcRect/>
          <a:stretch/>
        </p:blipFill>
        <p:spPr>
          <a:xfrm>
            <a:off x="6577734" y="345094"/>
            <a:ext cx="1309300" cy="291809"/>
          </a:xfrm>
          <a:prstGeom prst="rect">
            <a:avLst/>
          </a:prstGeom>
          <a:noFill/>
          <a:ln>
            <a:noFill/>
          </a:ln>
        </p:spPr>
      </p:pic>
      <p:pic>
        <p:nvPicPr>
          <p:cNvPr id="315" name="Google Shape;315;p38"/>
          <p:cNvPicPr preferRelativeResize="0"/>
          <p:nvPr/>
        </p:nvPicPr>
        <p:blipFill>
          <a:blip r:embed="rId5">
            <a:alphaModFix/>
          </a:blip>
          <a:stretch>
            <a:fillRect/>
          </a:stretch>
        </p:blipFill>
        <p:spPr>
          <a:xfrm>
            <a:off x="91774" y="4345575"/>
            <a:ext cx="599889" cy="689399"/>
          </a:xfrm>
          <a:prstGeom prst="rect">
            <a:avLst/>
          </a:prstGeom>
          <a:noFill/>
          <a:ln>
            <a:noFill/>
          </a:ln>
        </p:spPr>
      </p:pic>
      <p:pic>
        <p:nvPicPr>
          <p:cNvPr id="316" name="Google Shape;316;p38"/>
          <p:cNvPicPr preferRelativeResize="0"/>
          <p:nvPr/>
        </p:nvPicPr>
        <p:blipFill>
          <a:blip r:embed="rId6">
            <a:alphaModFix/>
          </a:blip>
          <a:stretch>
            <a:fillRect/>
          </a:stretch>
        </p:blipFill>
        <p:spPr>
          <a:xfrm>
            <a:off x="3108378" y="1268275"/>
            <a:ext cx="3070247" cy="3077300"/>
          </a:xfrm>
          <a:prstGeom prst="rect">
            <a:avLst/>
          </a:prstGeom>
          <a:noFill/>
          <a:ln>
            <a:noFill/>
          </a:ln>
        </p:spPr>
      </p:pic>
      <p:sp>
        <p:nvSpPr>
          <p:cNvPr id="317" name="Google Shape;317;p38"/>
          <p:cNvSpPr txBox="1"/>
          <p:nvPr/>
        </p:nvSpPr>
        <p:spPr>
          <a:xfrm>
            <a:off x="3262250" y="804700"/>
            <a:ext cx="2718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a:latin typeface="Montserrat SemiBold"/>
                <a:ea typeface="Montserrat SemiBold"/>
                <a:cs typeface="Montserrat SemiBold"/>
                <a:sym typeface="Montserrat SemiBold"/>
              </a:rPr>
              <a:t>Regresión Logística</a:t>
            </a:r>
            <a:endParaRPr>
              <a:latin typeface="Montserrat SemiBold"/>
              <a:ea typeface="Montserrat SemiBold"/>
              <a:cs typeface="Montserrat SemiBold"/>
              <a:sym typeface="Montserrat SemiBold"/>
            </a:endParaRPr>
          </a:p>
        </p:txBody>
      </p:sp>
      <p:sp>
        <p:nvSpPr>
          <p:cNvPr id="318" name="Google Shape;318;p38"/>
          <p:cNvSpPr txBox="1"/>
          <p:nvPr/>
        </p:nvSpPr>
        <p:spPr>
          <a:xfrm>
            <a:off x="3388450" y="4458425"/>
            <a:ext cx="13092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000">
                <a:latin typeface="Montserrat"/>
                <a:ea typeface="Montserrat"/>
                <a:cs typeface="Montserrat"/>
                <a:sym typeface="Montserrat"/>
              </a:rPr>
              <a:t>Exactitud: 0.766</a:t>
            </a:r>
            <a:endParaRPr sz="1000">
              <a:latin typeface="Montserrat"/>
              <a:ea typeface="Montserrat"/>
              <a:cs typeface="Montserrat"/>
              <a:sym typeface="Montserrat"/>
            </a:endParaRPr>
          </a:p>
          <a:p>
            <a:pPr marL="0" lvl="0" indent="0" algn="l" rtl="0">
              <a:spcBef>
                <a:spcPts val="0"/>
              </a:spcBef>
              <a:spcAft>
                <a:spcPts val="0"/>
              </a:spcAft>
              <a:buNone/>
            </a:pPr>
            <a:r>
              <a:rPr lang="es" sz="1000">
                <a:latin typeface="Montserrat"/>
                <a:ea typeface="Montserrat"/>
                <a:cs typeface="Montserrat"/>
                <a:sym typeface="Montserrat"/>
              </a:rPr>
              <a:t>Precisión: 0.776</a:t>
            </a:r>
            <a:endParaRPr sz="1000">
              <a:latin typeface="Montserrat"/>
              <a:ea typeface="Montserrat"/>
              <a:cs typeface="Montserrat"/>
              <a:sym typeface="Montserrat"/>
            </a:endParaRPr>
          </a:p>
        </p:txBody>
      </p:sp>
      <p:sp>
        <p:nvSpPr>
          <p:cNvPr id="319" name="Google Shape;319;p38"/>
          <p:cNvSpPr txBox="1"/>
          <p:nvPr/>
        </p:nvSpPr>
        <p:spPr>
          <a:xfrm>
            <a:off x="4697650" y="4458425"/>
            <a:ext cx="1533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sz="1000">
                <a:solidFill>
                  <a:schemeClr val="dk1"/>
                </a:solidFill>
                <a:latin typeface="Montserrat"/>
                <a:ea typeface="Montserrat"/>
                <a:cs typeface="Montserrat"/>
                <a:sym typeface="Montserrat"/>
              </a:rPr>
              <a:t>Sensibilidad: 0.967</a:t>
            </a:r>
            <a:endParaRPr sz="1000">
              <a:solidFill>
                <a:schemeClr val="dk1"/>
              </a:solidFill>
              <a:latin typeface="Montserrat"/>
              <a:ea typeface="Montserrat"/>
              <a:cs typeface="Montserrat"/>
              <a:sym typeface="Montserrat"/>
            </a:endParaRPr>
          </a:p>
          <a:p>
            <a:pPr marL="0" lvl="0" indent="0" algn="l" rtl="0">
              <a:spcBef>
                <a:spcPts val="0"/>
              </a:spcBef>
              <a:spcAft>
                <a:spcPts val="0"/>
              </a:spcAft>
              <a:buNone/>
            </a:pPr>
            <a:r>
              <a:rPr lang="es" sz="1000">
                <a:solidFill>
                  <a:schemeClr val="dk1"/>
                </a:solidFill>
                <a:latin typeface="Montserrat"/>
                <a:ea typeface="Montserrat"/>
                <a:cs typeface="Montserrat"/>
                <a:sym typeface="Montserrat"/>
              </a:rPr>
              <a:t>Especificidad: 0.162</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9"/>
          <p:cNvSpPr txBox="1"/>
          <p:nvPr/>
        </p:nvSpPr>
        <p:spPr>
          <a:xfrm>
            <a:off x="307788" y="269102"/>
            <a:ext cx="5574000" cy="465300"/>
          </a:xfrm>
          <a:prstGeom prst="rect">
            <a:avLst/>
          </a:prstGeom>
          <a:noFill/>
          <a:ln>
            <a:noFill/>
          </a:ln>
        </p:spPr>
        <p:txBody>
          <a:bodyPr spcFirstLastPara="1" wrap="square" lIns="91525" tIns="91525" rIns="91525" bIns="91525" anchor="ctr" anchorCtr="0">
            <a:noAutofit/>
          </a:bodyPr>
          <a:lstStyle/>
          <a:p>
            <a:pPr marL="0" marR="0" lvl="0" indent="0" algn="l" rtl="0">
              <a:lnSpc>
                <a:spcPct val="100000"/>
              </a:lnSpc>
              <a:spcBef>
                <a:spcPts val="0"/>
              </a:spcBef>
              <a:spcAft>
                <a:spcPts val="0"/>
              </a:spcAft>
              <a:buClr>
                <a:srgbClr val="000000"/>
              </a:buClr>
              <a:buSzPts val="2500"/>
              <a:buFont typeface="Arial"/>
              <a:buNone/>
            </a:pPr>
            <a:r>
              <a:rPr lang="es" sz="2500" b="1">
                <a:solidFill>
                  <a:srgbClr val="16181C"/>
                </a:solidFill>
                <a:latin typeface="Montserrat"/>
                <a:ea typeface="Montserrat"/>
                <a:cs typeface="Montserrat"/>
                <a:sym typeface="Montserrat"/>
              </a:rPr>
              <a:t>Grupos vulnerables</a:t>
            </a:r>
            <a:endParaRPr sz="2500" b="0" i="0" u="none" strike="noStrike" cap="none">
              <a:solidFill>
                <a:srgbClr val="16181C"/>
              </a:solidFill>
              <a:latin typeface="Montserrat"/>
              <a:ea typeface="Montserrat"/>
              <a:cs typeface="Montserrat"/>
              <a:sym typeface="Montserrat"/>
            </a:endParaRPr>
          </a:p>
        </p:txBody>
      </p:sp>
      <p:cxnSp>
        <p:nvCxnSpPr>
          <p:cNvPr id="325" name="Google Shape;325;p39"/>
          <p:cNvCxnSpPr/>
          <p:nvPr/>
        </p:nvCxnSpPr>
        <p:spPr>
          <a:xfrm>
            <a:off x="8752977" y="-7"/>
            <a:ext cx="0" cy="2517600"/>
          </a:xfrm>
          <a:prstGeom prst="straightConnector1">
            <a:avLst/>
          </a:prstGeom>
          <a:noFill/>
          <a:ln w="19050" cap="flat" cmpd="sng">
            <a:solidFill>
              <a:srgbClr val="FF6A39"/>
            </a:solidFill>
            <a:prstDash val="solid"/>
            <a:round/>
            <a:headEnd type="none" w="sm" len="sm"/>
            <a:tailEnd type="none" w="sm" len="sm"/>
          </a:ln>
        </p:spPr>
      </p:cxnSp>
      <p:cxnSp>
        <p:nvCxnSpPr>
          <p:cNvPr id="326" name="Google Shape;326;p39"/>
          <p:cNvCxnSpPr/>
          <p:nvPr/>
        </p:nvCxnSpPr>
        <p:spPr>
          <a:xfrm>
            <a:off x="8752981" y="4454140"/>
            <a:ext cx="0" cy="689400"/>
          </a:xfrm>
          <a:prstGeom prst="straightConnector1">
            <a:avLst/>
          </a:prstGeom>
          <a:noFill/>
          <a:ln w="19050" cap="flat" cmpd="sng">
            <a:solidFill>
              <a:srgbClr val="FF6A39"/>
            </a:solidFill>
            <a:prstDash val="solid"/>
            <a:round/>
            <a:headEnd type="none" w="sm" len="sm"/>
            <a:tailEnd type="none" w="sm" len="sm"/>
          </a:ln>
        </p:spPr>
      </p:cxnSp>
      <p:sp>
        <p:nvSpPr>
          <p:cNvPr id="327" name="Google Shape;327;p39"/>
          <p:cNvSpPr txBox="1"/>
          <p:nvPr/>
        </p:nvSpPr>
        <p:spPr>
          <a:xfrm rot="-5400000">
            <a:off x="7776028" y="3285951"/>
            <a:ext cx="1953900" cy="397800"/>
          </a:xfrm>
          <a:prstGeom prst="rect">
            <a:avLst/>
          </a:prstGeom>
          <a:noFill/>
          <a:ln>
            <a:noFill/>
          </a:ln>
        </p:spPr>
        <p:txBody>
          <a:bodyPr spcFirstLastPara="1" wrap="square" lIns="91525" tIns="91525" rIns="91525" bIns="915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
                <a:solidFill>
                  <a:srgbClr val="D8D8D8"/>
                </a:solidFill>
                <a:latin typeface="Montserrat"/>
                <a:ea typeface="Montserrat"/>
                <a:cs typeface="Montserrat"/>
                <a:sym typeface="Montserrat"/>
              </a:rPr>
              <a:t>Página 15</a:t>
            </a:r>
            <a:endParaRPr sz="1400" b="0" i="0" u="none" strike="noStrike" cap="none">
              <a:solidFill>
                <a:srgbClr val="D8D8D8"/>
              </a:solidFill>
              <a:latin typeface="Montserrat"/>
              <a:ea typeface="Montserrat"/>
              <a:cs typeface="Montserrat"/>
              <a:sym typeface="Montserrat"/>
            </a:endParaRPr>
          </a:p>
        </p:txBody>
      </p:sp>
      <p:pic>
        <p:nvPicPr>
          <p:cNvPr id="328" name="Google Shape;328;p39"/>
          <p:cNvPicPr preferRelativeResize="0"/>
          <p:nvPr/>
        </p:nvPicPr>
        <p:blipFill>
          <a:blip r:embed="rId3">
            <a:alphaModFix/>
          </a:blip>
          <a:stretch>
            <a:fillRect/>
          </a:stretch>
        </p:blipFill>
        <p:spPr>
          <a:xfrm>
            <a:off x="91774" y="4345575"/>
            <a:ext cx="599889" cy="689399"/>
          </a:xfrm>
          <a:prstGeom prst="rect">
            <a:avLst/>
          </a:prstGeom>
          <a:noFill/>
          <a:ln>
            <a:noFill/>
          </a:ln>
        </p:spPr>
      </p:pic>
      <p:graphicFrame>
        <p:nvGraphicFramePr>
          <p:cNvPr id="329" name="Google Shape;329;p39"/>
          <p:cNvGraphicFramePr/>
          <p:nvPr/>
        </p:nvGraphicFramePr>
        <p:xfrm>
          <a:off x="457750" y="1194750"/>
          <a:ext cx="7733700" cy="2712600"/>
        </p:xfrm>
        <a:graphic>
          <a:graphicData uri="http://schemas.openxmlformats.org/drawingml/2006/table">
            <a:tbl>
              <a:tblPr>
                <a:noFill/>
                <a:tableStyleId>{30CD3181-95FB-4CE0-AAD4-AF95C6CF754E}</a:tableStyleId>
              </a:tblPr>
              <a:tblGrid>
                <a:gridCol w="1545625">
                  <a:extLst>
                    <a:ext uri="{9D8B030D-6E8A-4147-A177-3AD203B41FA5}">
                      <a16:colId xmlns:a16="http://schemas.microsoft.com/office/drawing/2014/main" val="20000"/>
                    </a:ext>
                  </a:extLst>
                </a:gridCol>
                <a:gridCol w="1176000">
                  <a:extLst>
                    <a:ext uri="{9D8B030D-6E8A-4147-A177-3AD203B41FA5}">
                      <a16:colId xmlns:a16="http://schemas.microsoft.com/office/drawing/2014/main" val="20001"/>
                    </a:ext>
                  </a:extLst>
                </a:gridCol>
                <a:gridCol w="1232900">
                  <a:extLst>
                    <a:ext uri="{9D8B030D-6E8A-4147-A177-3AD203B41FA5}">
                      <a16:colId xmlns:a16="http://schemas.microsoft.com/office/drawing/2014/main" val="20002"/>
                    </a:ext>
                  </a:extLst>
                </a:gridCol>
                <a:gridCol w="1252600">
                  <a:extLst>
                    <a:ext uri="{9D8B030D-6E8A-4147-A177-3AD203B41FA5}">
                      <a16:colId xmlns:a16="http://schemas.microsoft.com/office/drawing/2014/main" val="20003"/>
                    </a:ext>
                  </a:extLst>
                </a:gridCol>
                <a:gridCol w="1299225">
                  <a:extLst>
                    <a:ext uri="{9D8B030D-6E8A-4147-A177-3AD203B41FA5}">
                      <a16:colId xmlns:a16="http://schemas.microsoft.com/office/drawing/2014/main" val="20004"/>
                    </a:ext>
                  </a:extLst>
                </a:gridCol>
                <a:gridCol w="1227350">
                  <a:extLst>
                    <a:ext uri="{9D8B030D-6E8A-4147-A177-3AD203B41FA5}">
                      <a16:colId xmlns:a16="http://schemas.microsoft.com/office/drawing/2014/main" val="20005"/>
                    </a:ext>
                  </a:extLst>
                </a:gridCol>
              </a:tblGrid>
              <a:tr h="396200">
                <a:tc>
                  <a:txBody>
                    <a:bodyPr/>
                    <a:lstStyle/>
                    <a:p>
                      <a:pPr marL="0" lvl="0" indent="0" algn="ctr" rtl="0">
                        <a:spcBef>
                          <a:spcPts val="0"/>
                        </a:spcBef>
                        <a:spcAft>
                          <a:spcPts val="0"/>
                        </a:spcAft>
                        <a:buNone/>
                      </a:pPr>
                      <a:endParaRPr>
                        <a:solidFill>
                          <a:srgbClr val="FF6A39"/>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T w="9525" cap="flat" cmpd="sng">
                      <a:solidFill>
                        <a:srgbClr val="9E9E9E">
                          <a:alpha val="0"/>
                        </a:srgbClr>
                      </a:solidFill>
                      <a:prstDash val="solid"/>
                      <a:round/>
                      <a:headEnd type="none" w="sm" len="sm"/>
                      <a:tailEnd type="none" w="sm" len="sm"/>
                    </a:lnT>
                  </a:tcPr>
                </a:tc>
                <a:tc>
                  <a:txBody>
                    <a:bodyPr/>
                    <a:lstStyle/>
                    <a:p>
                      <a:pPr marL="0" lvl="0" indent="0" algn="ctr" rtl="0">
                        <a:spcBef>
                          <a:spcPts val="0"/>
                        </a:spcBef>
                        <a:spcAft>
                          <a:spcPts val="0"/>
                        </a:spcAft>
                        <a:buNone/>
                      </a:pPr>
                      <a:r>
                        <a:rPr lang="es">
                          <a:solidFill>
                            <a:srgbClr val="FF6A39"/>
                          </a:solidFill>
                          <a:latin typeface="Montserrat SemiBold"/>
                          <a:ea typeface="Montserrat SemiBold"/>
                          <a:cs typeface="Montserrat SemiBold"/>
                          <a:sym typeface="Montserrat SemiBold"/>
                        </a:rPr>
                        <a:t>Grupo 0</a:t>
                      </a:r>
                      <a:endParaRPr>
                        <a:solidFill>
                          <a:srgbClr val="FF6A39"/>
                        </a:solidFill>
                        <a:latin typeface="Montserrat SemiBold"/>
                        <a:ea typeface="Montserrat SemiBold"/>
                        <a:cs typeface="Montserrat SemiBold"/>
                        <a:sym typeface="Montserrat SemiBold"/>
                      </a:endParaRPr>
                    </a:p>
                  </a:txBody>
                  <a:tcPr marL="91425" marR="91425" marT="91425" marB="91425" anchor="ctr">
                    <a:lnT w="9525" cap="flat" cmpd="sng">
                      <a:solidFill>
                        <a:srgbClr val="9E9E9E">
                          <a:alpha val="0"/>
                        </a:srgbClr>
                      </a:solidFill>
                      <a:prstDash val="solid"/>
                      <a:round/>
                      <a:headEnd type="none" w="sm" len="sm"/>
                      <a:tailEnd type="none" w="sm" len="sm"/>
                    </a:lnT>
                  </a:tcPr>
                </a:tc>
                <a:tc>
                  <a:txBody>
                    <a:bodyPr/>
                    <a:lstStyle/>
                    <a:p>
                      <a:pPr marL="0" lvl="0" indent="0" algn="ctr" rtl="0">
                        <a:spcBef>
                          <a:spcPts val="0"/>
                        </a:spcBef>
                        <a:spcAft>
                          <a:spcPts val="0"/>
                        </a:spcAft>
                        <a:buNone/>
                      </a:pPr>
                      <a:r>
                        <a:rPr lang="es">
                          <a:solidFill>
                            <a:srgbClr val="FF6A39"/>
                          </a:solidFill>
                          <a:latin typeface="Montserrat SemiBold"/>
                          <a:ea typeface="Montserrat SemiBold"/>
                          <a:cs typeface="Montserrat SemiBold"/>
                          <a:sym typeface="Montserrat SemiBold"/>
                        </a:rPr>
                        <a:t>Grupo 1</a:t>
                      </a:r>
                      <a:endParaRPr>
                        <a:solidFill>
                          <a:srgbClr val="FF6A39"/>
                        </a:solidFill>
                        <a:latin typeface="Montserrat SemiBold"/>
                        <a:ea typeface="Montserrat SemiBold"/>
                        <a:cs typeface="Montserrat SemiBold"/>
                        <a:sym typeface="Montserrat SemiBold"/>
                      </a:endParaRPr>
                    </a:p>
                  </a:txBody>
                  <a:tcPr marL="91425" marR="91425" marT="91425" marB="91425" anchor="ctr">
                    <a:lnT w="9525" cap="flat" cmpd="sng">
                      <a:solidFill>
                        <a:srgbClr val="9E9E9E">
                          <a:alpha val="0"/>
                        </a:srgbClr>
                      </a:solidFill>
                      <a:prstDash val="solid"/>
                      <a:round/>
                      <a:headEnd type="none" w="sm" len="sm"/>
                      <a:tailEnd type="none" w="sm" len="sm"/>
                    </a:lnT>
                  </a:tcPr>
                </a:tc>
                <a:tc>
                  <a:txBody>
                    <a:bodyPr/>
                    <a:lstStyle/>
                    <a:p>
                      <a:pPr marL="0" lvl="0" indent="0" algn="ctr" rtl="0">
                        <a:spcBef>
                          <a:spcPts val="0"/>
                        </a:spcBef>
                        <a:spcAft>
                          <a:spcPts val="0"/>
                        </a:spcAft>
                        <a:buNone/>
                      </a:pPr>
                      <a:r>
                        <a:rPr lang="es">
                          <a:solidFill>
                            <a:srgbClr val="FF6A39"/>
                          </a:solidFill>
                          <a:latin typeface="Montserrat SemiBold"/>
                          <a:ea typeface="Montserrat SemiBold"/>
                          <a:cs typeface="Montserrat SemiBold"/>
                          <a:sym typeface="Montserrat SemiBold"/>
                        </a:rPr>
                        <a:t>Grupo 2</a:t>
                      </a:r>
                      <a:endParaRPr>
                        <a:solidFill>
                          <a:srgbClr val="FF6A39"/>
                        </a:solidFill>
                        <a:latin typeface="Montserrat SemiBold"/>
                        <a:ea typeface="Montserrat SemiBold"/>
                        <a:cs typeface="Montserrat SemiBold"/>
                        <a:sym typeface="Montserrat SemiBold"/>
                      </a:endParaRPr>
                    </a:p>
                  </a:txBody>
                  <a:tcPr marL="91425" marR="91425" marT="91425" marB="91425" anchor="ctr">
                    <a:lnT w="9525" cap="flat" cmpd="sng">
                      <a:solidFill>
                        <a:srgbClr val="9E9E9E">
                          <a:alpha val="0"/>
                        </a:srgbClr>
                      </a:solidFill>
                      <a:prstDash val="solid"/>
                      <a:round/>
                      <a:headEnd type="none" w="sm" len="sm"/>
                      <a:tailEnd type="none" w="sm" len="sm"/>
                    </a:lnT>
                  </a:tcPr>
                </a:tc>
                <a:tc>
                  <a:txBody>
                    <a:bodyPr/>
                    <a:lstStyle/>
                    <a:p>
                      <a:pPr marL="0" lvl="0" indent="0" algn="ctr" rtl="0">
                        <a:spcBef>
                          <a:spcPts val="0"/>
                        </a:spcBef>
                        <a:spcAft>
                          <a:spcPts val="0"/>
                        </a:spcAft>
                        <a:buNone/>
                      </a:pPr>
                      <a:r>
                        <a:rPr lang="es">
                          <a:solidFill>
                            <a:srgbClr val="FF6A39"/>
                          </a:solidFill>
                          <a:latin typeface="Montserrat SemiBold"/>
                          <a:ea typeface="Montserrat SemiBold"/>
                          <a:cs typeface="Montserrat SemiBold"/>
                          <a:sym typeface="Montserrat SemiBold"/>
                        </a:rPr>
                        <a:t>Grupo 3</a:t>
                      </a:r>
                      <a:endParaRPr>
                        <a:solidFill>
                          <a:srgbClr val="FF6A39"/>
                        </a:solidFill>
                        <a:latin typeface="Montserrat SemiBold"/>
                        <a:ea typeface="Montserrat SemiBold"/>
                        <a:cs typeface="Montserrat SemiBold"/>
                        <a:sym typeface="Montserrat SemiBold"/>
                      </a:endParaRPr>
                    </a:p>
                  </a:txBody>
                  <a:tcPr marL="91425" marR="91425" marT="91425" marB="91425" anchor="ctr">
                    <a:lnT w="9525" cap="flat" cmpd="sng">
                      <a:solidFill>
                        <a:srgbClr val="9E9E9E">
                          <a:alpha val="0"/>
                        </a:srgbClr>
                      </a:solidFill>
                      <a:prstDash val="solid"/>
                      <a:round/>
                      <a:headEnd type="none" w="sm" len="sm"/>
                      <a:tailEnd type="none" w="sm" len="sm"/>
                    </a:lnT>
                  </a:tcPr>
                </a:tc>
                <a:tc>
                  <a:txBody>
                    <a:bodyPr/>
                    <a:lstStyle/>
                    <a:p>
                      <a:pPr marL="0" lvl="0" indent="0" algn="ctr" rtl="0">
                        <a:spcBef>
                          <a:spcPts val="0"/>
                        </a:spcBef>
                        <a:spcAft>
                          <a:spcPts val="0"/>
                        </a:spcAft>
                        <a:buNone/>
                      </a:pPr>
                      <a:r>
                        <a:rPr lang="es">
                          <a:solidFill>
                            <a:srgbClr val="FF6A39"/>
                          </a:solidFill>
                          <a:latin typeface="Montserrat SemiBold"/>
                          <a:ea typeface="Montserrat SemiBold"/>
                          <a:cs typeface="Montserrat SemiBold"/>
                          <a:sym typeface="Montserrat SemiBold"/>
                        </a:rPr>
                        <a:t>Grupo 4</a:t>
                      </a:r>
                      <a:endParaRPr>
                        <a:solidFill>
                          <a:srgbClr val="FF6A39"/>
                        </a:solidFill>
                        <a:latin typeface="Montserrat SemiBold"/>
                        <a:ea typeface="Montserrat SemiBold"/>
                        <a:cs typeface="Montserrat SemiBold"/>
                        <a:sym typeface="Montserrat SemiBold"/>
                      </a:endParaRPr>
                    </a:p>
                  </a:txBody>
                  <a:tcPr marL="91425" marR="91425" marT="91425" marB="91425" anchor="ctr">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s" sz="1100">
                          <a:latin typeface="Montserrat"/>
                          <a:ea typeface="Montserrat"/>
                          <a:cs typeface="Montserrat"/>
                          <a:sym typeface="Montserrat"/>
                        </a:rPr>
                        <a:t>Cantidad total</a:t>
                      </a:r>
                      <a:endParaRPr sz="1100">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tcPr>
                </a:tc>
                <a:tc>
                  <a:txBody>
                    <a:bodyPr/>
                    <a:lstStyle/>
                    <a:p>
                      <a:pPr marL="0" lvl="0" indent="0" algn="ctr" rtl="0">
                        <a:spcBef>
                          <a:spcPts val="0"/>
                        </a:spcBef>
                        <a:spcAft>
                          <a:spcPts val="0"/>
                        </a:spcAft>
                        <a:buNone/>
                      </a:pPr>
                      <a:r>
                        <a:rPr lang="es" sz="1100">
                          <a:latin typeface="Montserrat"/>
                          <a:ea typeface="Montserrat"/>
                          <a:cs typeface="Montserrat"/>
                          <a:sym typeface="Montserrat"/>
                        </a:rPr>
                        <a:t>10,099</a:t>
                      </a:r>
                      <a:endParaRPr sz="1100">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s" sz="1100">
                          <a:latin typeface="Montserrat"/>
                          <a:ea typeface="Montserrat"/>
                          <a:cs typeface="Montserrat"/>
                          <a:sym typeface="Montserrat"/>
                        </a:rPr>
                        <a:t>5,323</a:t>
                      </a:r>
                      <a:endParaRPr sz="1100">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s" sz="1100">
                          <a:latin typeface="Montserrat"/>
                          <a:ea typeface="Montserrat"/>
                          <a:cs typeface="Montserrat"/>
                          <a:sym typeface="Montserrat"/>
                        </a:rPr>
                        <a:t>9,263</a:t>
                      </a:r>
                      <a:endParaRPr sz="1100">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s" sz="1100">
                          <a:latin typeface="Montserrat"/>
                          <a:ea typeface="Montserrat"/>
                          <a:cs typeface="Montserrat"/>
                          <a:sym typeface="Montserrat"/>
                        </a:rPr>
                        <a:t>2,754</a:t>
                      </a:r>
                      <a:endParaRPr sz="1100">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s" sz="1100">
                          <a:latin typeface="Montserrat"/>
                          <a:ea typeface="Montserrat"/>
                          <a:cs typeface="Montserrat"/>
                          <a:sym typeface="Montserrat"/>
                        </a:rPr>
                        <a:t>8,462</a:t>
                      </a:r>
                      <a:endParaRPr sz="1100">
                        <a:latin typeface="Montserrat"/>
                        <a:ea typeface="Montserrat"/>
                        <a:cs typeface="Montserrat"/>
                        <a:sym typeface="Montserrat"/>
                      </a:endParaRPr>
                    </a:p>
                  </a:txBody>
                  <a:tcPr marL="91425" marR="91425" marT="91425" marB="91425" anchor="ctr">
                    <a:lnR w="9525" cap="flat" cmpd="sng">
                      <a:solidFill>
                        <a:srgbClr val="9E9E9E">
                          <a:alpha val="0"/>
                        </a:srgbClr>
                      </a:solidFill>
                      <a:prstDash val="solid"/>
                      <a:round/>
                      <a:headEnd type="none" w="sm" len="sm"/>
                      <a:tailEnd type="none" w="sm" len="sm"/>
                    </a:lnR>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s" sz="1100">
                          <a:solidFill>
                            <a:schemeClr val="dk1"/>
                          </a:solidFill>
                          <a:latin typeface="Montserrat"/>
                          <a:ea typeface="Montserrat"/>
                          <a:cs typeface="Montserrat"/>
                          <a:sym typeface="Montserrat"/>
                        </a:rPr>
                        <a:t>Hombres | Mujeres</a:t>
                      </a:r>
                      <a:endParaRPr sz="1100">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tcPr>
                </a:tc>
                <a:tc>
                  <a:txBody>
                    <a:bodyPr/>
                    <a:lstStyle/>
                    <a:p>
                      <a:pPr marL="0" lvl="0" indent="0" algn="ctr" rtl="0">
                        <a:spcBef>
                          <a:spcPts val="0"/>
                        </a:spcBef>
                        <a:spcAft>
                          <a:spcPts val="0"/>
                        </a:spcAft>
                        <a:buNone/>
                      </a:pPr>
                      <a:r>
                        <a:rPr lang="es" sz="1100">
                          <a:latin typeface="Montserrat"/>
                          <a:ea typeface="Montserrat"/>
                          <a:cs typeface="Montserrat"/>
                          <a:sym typeface="Montserrat"/>
                        </a:rPr>
                        <a:t>6908 | 3191</a:t>
                      </a:r>
                      <a:endParaRPr sz="1100">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s" sz="1100">
                          <a:latin typeface="Montserrat"/>
                          <a:ea typeface="Montserrat"/>
                          <a:cs typeface="Montserrat"/>
                          <a:sym typeface="Montserrat"/>
                        </a:rPr>
                        <a:t>4597 | 726</a:t>
                      </a:r>
                      <a:endParaRPr sz="1100">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s" sz="1100">
                          <a:latin typeface="Montserrat"/>
                          <a:ea typeface="Montserrat"/>
                          <a:cs typeface="Montserrat"/>
                          <a:sym typeface="Montserrat"/>
                        </a:rPr>
                        <a:t>7810 | 1453</a:t>
                      </a:r>
                      <a:endParaRPr sz="1100">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s" sz="1100">
                          <a:latin typeface="Montserrat"/>
                          <a:ea typeface="Montserrat"/>
                          <a:cs typeface="Montserrat"/>
                          <a:sym typeface="Montserrat"/>
                        </a:rPr>
                        <a:t>2386 | 368</a:t>
                      </a:r>
                      <a:endParaRPr sz="1100">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s" sz="1100">
                          <a:latin typeface="Montserrat"/>
                          <a:ea typeface="Montserrat"/>
                          <a:cs typeface="Montserrat"/>
                          <a:sym typeface="Montserrat"/>
                        </a:rPr>
                        <a:t>4974 | 3488</a:t>
                      </a:r>
                      <a:endParaRPr sz="1100">
                        <a:latin typeface="Montserrat"/>
                        <a:ea typeface="Montserrat"/>
                        <a:cs typeface="Montserrat"/>
                        <a:sym typeface="Montserrat"/>
                      </a:endParaRPr>
                    </a:p>
                  </a:txBody>
                  <a:tcPr marL="91425" marR="91425" marT="91425" marB="91425" anchor="ctr">
                    <a:lnR w="9525" cap="flat" cmpd="sng">
                      <a:solidFill>
                        <a:srgbClr val="9E9E9E">
                          <a:alpha val="0"/>
                        </a:srgbClr>
                      </a:solidFill>
                      <a:prstDash val="solid"/>
                      <a:round/>
                      <a:headEnd type="none" w="sm" len="sm"/>
                      <a:tailEnd type="none" w="sm" len="sm"/>
                    </a:lnR>
                  </a:tcPr>
                </a:tc>
                <a:extLst>
                  <a:ext uri="{0D108BD9-81ED-4DB2-BD59-A6C34878D82A}">
                    <a16:rowId xmlns:a16="http://schemas.microsoft.com/office/drawing/2014/main" val="10002"/>
                  </a:ext>
                </a:extLst>
              </a:tr>
              <a:tr h="322375">
                <a:tc>
                  <a:txBody>
                    <a:bodyPr/>
                    <a:lstStyle/>
                    <a:p>
                      <a:pPr marL="0" lvl="0" indent="0" algn="l" rtl="0">
                        <a:spcBef>
                          <a:spcPts val="0"/>
                        </a:spcBef>
                        <a:spcAft>
                          <a:spcPts val="0"/>
                        </a:spcAft>
                        <a:buNone/>
                      </a:pPr>
                      <a:r>
                        <a:rPr lang="es" sz="1100">
                          <a:solidFill>
                            <a:schemeClr val="dk1"/>
                          </a:solidFill>
                          <a:latin typeface="Montserrat"/>
                          <a:ea typeface="Montserrat"/>
                          <a:cs typeface="Montserrat"/>
                          <a:sym typeface="Montserrat"/>
                        </a:rPr>
                        <a:t>Edad promedio [año]</a:t>
                      </a:r>
                      <a:endParaRPr sz="1100">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tcPr>
                </a:tc>
                <a:tc>
                  <a:txBody>
                    <a:bodyPr/>
                    <a:lstStyle/>
                    <a:p>
                      <a:pPr marL="0" lvl="0" indent="0" algn="ctr" rtl="0">
                        <a:spcBef>
                          <a:spcPts val="0"/>
                        </a:spcBef>
                        <a:spcAft>
                          <a:spcPts val="0"/>
                        </a:spcAft>
                        <a:buNone/>
                      </a:pPr>
                      <a:r>
                        <a:rPr lang="es" sz="1100">
                          <a:solidFill>
                            <a:schemeClr val="dk1"/>
                          </a:solidFill>
                          <a:latin typeface="Montserrat"/>
                          <a:ea typeface="Montserrat"/>
                          <a:cs typeface="Montserrat"/>
                          <a:sym typeface="Montserrat"/>
                        </a:rPr>
                        <a:t>23.49</a:t>
                      </a:r>
                      <a:endParaRPr sz="1100">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s" sz="1100">
                          <a:latin typeface="Montserrat"/>
                          <a:ea typeface="Montserrat"/>
                          <a:cs typeface="Montserrat"/>
                          <a:sym typeface="Montserrat"/>
                        </a:rPr>
                        <a:t>43.28</a:t>
                      </a:r>
                      <a:endParaRPr sz="1100">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s" sz="1100">
                          <a:latin typeface="Montserrat"/>
                          <a:ea typeface="Montserrat"/>
                          <a:cs typeface="Montserrat"/>
                          <a:sym typeface="Montserrat"/>
                        </a:rPr>
                        <a:t>33.29</a:t>
                      </a:r>
                      <a:endParaRPr sz="1100">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s" sz="1100">
                          <a:latin typeface="Montserrat"/>
                          <a:ea typeface="Montserrat"/>
                          <a:cs typeface="Montserrat"/>
                          <a:sym typeface="Montserrat"/>
                        </a:rPr>
                        <a:t>63.83</a:t>
                      </a:r>
                      <a:endParaRPr sz="1100">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s" sz="1100">
                          <a:latin typeface="Montserrat"/>
                          <a:ea typeface="Montserrat"/>
                          <a:cs typeface="Montserrat"/>
                          <a:sym typeface="Montserrat"/>
                        </a:rPr>
                        <a:t>17.13</a:t>
                      </a:r>
                      <a:endParaRPr sz="1100">
                        <a:latin typeface="Montserrat"/>
                        <a:ea typeface="Montserrat"/>
                        <a:cs typeface="Montserrat"/>
                        <a:sym typeface="Montserrat"/>
                      </a:endParaRPr>
                    </a:p>
                  </a:txBody>
                  <a:tcPr marL="91425" marR="91425" marT="91425" marB="91425" anchor="ctr">
                    <a:lnR w="9525" cap="flat" cmpd="sng">
                      <a:solidFill>
                        <a:srgbClr val="9E9E9E">
                          <a:alpha val="0"/>
                        </a:srgbClr>
                      </a:solidFill>
                      <a:prstDash val="solid"/>
                      <a:round/>
                      <a:headEnd type="none" w="sm" len="sm"/>
                      <a:tailEnd type="none" w="sm" len="sm"/>
                    </a:lnR>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s" sz="1100">
                          <a:latin typeface="Montserrat"/>
                          <a:ea typeface="Montserrat"/>
                          <a:cs typeface="Montserrat"/>
                          <a:sym typeface="Montserrat"/>
                        </a:rPr>
                        <a:t>Estatura promedio [m]</a:t>
                      </a:r>
                      <a:endParaRPr sz="1100">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tcPr>
                </a:tc>
                <a:tc>
                  <a:txBody>
                    <a:bodyPr/>
                    <a:lstStyle/>
                    <a:p>
                      <a:pPr marL="0" lvl="0" indent="0" algn="ctr" rtl="0">
                        <a:spcBef>
                          <a:spcPts val="0"/>
                        </a:spcBef>
                        <a:spcAft>
                          <a:spcPts val="0"/>
                        </a:spcAft>
                        <a:buNone/>
                      </a:pPr>
                      <a:r>
                        <a:rPr lang="es" sz="1100">
                          <a:latin typeface="Montserrat"/>
                          <a:ea typeface="Montserrat"/>
                          <a:cs typeface="Montserrat"/>
                          <a:sym typeface="Montserrat"/>
                        </a:rPr>
                        <a:t>1.64</a:t>
                      </a:r>
                      <a:endParaRPr sz="1100">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s" sz="1100">
                          <a:latin typeface="Montserrat"/>
                          <a:ea typeface="Montserrat"/>
                          <a:cs typeface="Montserrat"/>
                          <a:sym typeface="Montserrat"/>
                        </a:rPr>
                        <a:t>1.67</a:t>
                      </a:r>
                      <a:endParaRPr sz="1100">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s" sz="1100">
                          <a:latin typeface="Montserrat"/>
                          <a:ea typeface="Montserrat"/>
                          <a:cs typeface="Montserrat"/>
                          <a:sym typeface="Montserrat"/>
                        </a:rPr>
                        <a:t>1.67</a:t>
                      </a:r>
                      <a:endParaRPr sz="1100">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s" sz="1100">
                          <a:latin typeface="Montserrat"/>
                          <a:ea typeface="Montserrat"/>
                          <a:cs typeface="Montserrat"/>
                          <a:sym typeface="Montserrat"/>
                        </a:rPr>
                        <a:t>1.65</a:t>
                      </a:r>
                      <a:endParaRPr sz="1100">
                        <a:latin typeface="Montserrat"/>
                        <a:ea typeface="Montserrat"/>
                        <a:cs typeface="Montserrat"/>
                        <a:sym typeface="Montserrat"/>
                      </a:endParaRPr>
                    </a:p>
                  </a:txBody>
                  <a:tcPr marL="91425" marR="91425" marT="91425" marB="91425" anchor="ctr"/>
                </a:tc>
                <a:tc>
                  <a:txBody>
                    <a:bodyPr/>
                    <a:lstStyle/>
                    <a:p>
                      <a:pPr marL="0" lvl="0" indent="0" algn="ctr" rtl="0">
                        <a:spcBef>
                          <a:spcPts val="0"/>
                        </a:spcBef>
                        <a:spcAft>
                          <a:spcPts val="0"/>
                        </a:spcAft>
                        <a:buNone/>
                      </a:pPr>
                      <a:r>
                        <a:rPr lang="es" sz="1100">
                          <a:latin typeface="Montserrat"/>
                          <a:ea typeface="Montserrat"/>
                          <a:cs typeface="Montserrat"/>
                          <a:sym typeface="Montserrat"/>
                        </a:rPr>
                        <a:t>1.59</a:t>
                      </a:r>
                      <a:endParaRPr sz="1100">
                        <a:latin typeface="Montserrat"/>
                        <a:ea typeface="Montserrat"/>
                        <a:cs typeface="Montserrat"/>
                        <a:sym typeface="Montserrat"/>
                      </a:endParaRPr>
                    </a:p>
                  </a:txBody>
                  <a:tcPr marL="91425" marR="91425" marT="91425" marB="91425" anchor="ctr">
                    <a:lnR w="9525" cap="flat" cmpd="sng">
                      <a:solidFill>
                        <a:srgbClr val="9E9E9E">
                          <a:alpha val="0"/>
                        </a:srgbClr>
                      </a:solidFill>
                      <a:prstDash val="solid"/>
                      <a:round/>
                      <a:headEnd type="none" w="sm" len="sm"/>
                      <a:tailEnd type="none" w="sm" len="sm"/>
                    </a:lnR>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s" sz="1100">
                          <a:latin typeface="Montserrat"/>
                          <a:ea typeface="Montserrat"/>
                          <a:cs typeface="Montserrat"/>
                          <a:sym typeface="Montserrat"/>
                        </a:rPr>
                        <a:t>Estado con mayor registros</a:t>
                      </a:r>
                      <a:endParaRPr sz="1100">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s" sz="1100">
                          <a:latin typeface="Montserrat"/>
                          <a:ea typeface="Montserrat"/>
                          <a:cs typeface="Montserrat"/>
                          <a:sym typeface="Montserrat"/>
                        </a:rPr>
                        <a:t>Tamaulipas</a:t>
                      </a:r>
                      <a:endParaRPr sz="1100">
                        <a:latin typeface="Montserrat"/>
                        <a:ea typeface="Montserrat"/>
                        <a:cs typeface="Montserrat"/>
                        <a:sym typeface="Montserrat"/>
                      </a:endParaRPr>
                    </a:p>
                  </a:txBody>
                  <a:tcPr marL="91425" marR="91425" marT="91425" marB="91425" anchor="ctr">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s" sz="1100">
                          <a:latin typeface="Montserrat"/>
                          <a:ea typeface="Montserrat"/>
                          <a:cs typeface="Montserrat"/>
                          <a:sym typeface="Montserrat"/>
                        </a:rPr>
                        <a:t>Tamaulipas</a:t>
                      </a:r>
                      <a:endParaRPr sz="1100">
                        <a:latin typeface="Montserrat"/>
                        <a:ea typeface="Montserrat"/>
                        <a:cs typeface="Montserrat"/>
                        <a:sym typeface="Montserrat"/>
                      </a:endParaRPr>
                    </a:p>
                  </a:txBody>
                  <a:tcPr marL="91425" marR="91425" marT="91425" marB="91425" anchor="ctr">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s" sz="1100">
                          <a:latin typeface="Montserrat"/>
                          <a:ea typeface="Montserrat"/>
                          <a:cs typeface="Montserrat"/>
                          <a:sym typeface="Montserrat"/>
                        </a:rPr>
                        <a:t>Sinaloa</a:t>
                      </a:r>
                      <a:endParaRPr sz="1100">
                        <a:latin typeface="Montserrat"/>
                        <a:ea typeface="Montserrat"/>
                        <a:cs typeface="Montserrat"/>
                        <a:sym typeface="Montserrat"/>
                      </a:endParaRPr>
                    </a:p>
                  </a:txBody>
                  <a:tcPr marL="91425" marR="91425" marT="91425" marB="91425" anchor="ctr">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s" sz="1100">
                          <a:latin typeface="Montserrat"/>
                          <a:ea typeface="Montserrat"/>
                          <a:cs typeface="Montserrat"/>
                          <a:sym typeface="Montserrat"/>
                        </a:rPr>
                        <a:t>Estado de México</a:t>
                      </a:r>
                      <a:endParaRPr sz="1100">
                        <a:latin typeface="Montserrat"/>
                        <a:ea typeface="Montserrat"/>
                        <a:cs typeface="Montserrat"/>
                        <a:sym typeface="Montserrat"/>
                      </a:endParaRPr>
                    </a:p>
                  </a:txBody>
                  <a:tcPr marL="91425" marR="91425" marT="91425" marB="91425" anchor="ctr">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s" sz="1100">
                          <a:latin typeface="Montserrat"/>
                          <a:ea typeface="Montserrat"/>
                          <a:cs typeface="Montserrat"/>
                          <a:sym typeface="Montserrat"/>
                        </a:rPr>
                        <a:t>Estado de México</a:t>
                      </a:r>
                      <a:endParaRPr sz="1100">
                        <a:latin typeface="Montserrat"/>
                        <a:ea typeface="Montserrat"/>
                        <a:cs typeface="Montserrat"/>
                        <a:sym typeface="Montserrat"/>
                      </a:endParaRPr>
                    </a:p>
                  </a:txBody>
                  <a:tcPr marL="91425" marR="91425" marT="91425" marB="91425" anchor="ctr">
                    <a:lnR w="9525" cap="flat" cmpd="sng">
                      <a:solidFill>
                        <a:srgbClr val="9E9E9E">
                          <a:alpha val="0"/>
                        </a:srgbClr>
                      </a:solidFill>
                      <a:prstDash val="solid"/>
                      <a:round/>
                      <a:headEnd type="none" w="sm" len="sm"/>
                      <a:tailEnd type="none" w="sm" len="sm"/>
                    </a:lnR>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pic>
        <p:nvPicPr>
          <p:cNvPr id="330" name="Google Shape;330;p39"/>
          <p:cNvPicPr preferRelativeResize="0"/>
          <p:nvPr/>
        </p:nvPicPr>
        <p:blipFill>
          <a:blip r:embed="rId4">
            <a:alphaModFix/>
          </a:blip>
          <a:stretch>
            <a:fillRect/>
          </a:stretch>
        </p:blipFill>
        <p:spPr>
          <a:xfrm>
            <a:off x="3812375" y="208263"/>
            <a:ext cx="599900" cy="586981"/>
          </a:xfrm>
          <a:prstGeom prst="rect">
            <a:avLst/>
          </a:prstGeom>
          <a:noFill/>
          <a:ln>
            <a:noFill/>
          </a:ln>
        </p:spPr>
      </p:pic>
      <p:pic>
        <p:nvPicPr>
          <p:cNvPr id="331" name="Google Shape;331;p39"/>
          <p:cNvPicPr preferRelativeResize="0"/>
          <p:nvPr/>
        </p:nvPicPr>
        <p:blipFill rotWithShape="1">
          <a:blip r:embed="rId5">
            <a:alphaModFix amt="25000"/>
          </a:blip>
          <a:srcRect l="7431" t="2170" r="12227" b="9940"/>
          <a:stretch/>
        </p:blipFill>
        <p:spPr>
          <a:xfrm>
            <a:off x="2852700" y="537425"/>
            <a:ext cx="5642965" cy="4409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5"/>
        <p:cNvGrpSpPr/>
        <p:nvPr/>
      </p:nvGrpSpPr>
      <p:grpSpPr>
        <a:xfrm>
          <a:off x="0" y="0"/>
          <a:ext cx="0" cy="0"/>
          <a:chOff x="0" y="0"/>
          <a:chExt cx="0" cy="0"/>
        </a:xfrm>
      </p:grpSpPr>
      <p:sp>
        <p:nvSpPr>
          <p:cNvPr id="336" name="Google Shape;336;p40"/>
          <p:cNvSpPr/>
          <p:nvPr/>
        </p:nvSpPr>
        <p:spPr>
          <a:xfrm>
            <a:off x="-15" y="4546486"/>
            <a:ext cx="9144000" cy="605700"/>
          </a:xfrm>
          <a:prstGeom prst="rect">
            <a:avLst/>
          </a:prstGeom>
          <a:solidFill>
            <a:srgbClr val="FF6A39"/>
          </a:solidFill>
          <a:ln>
            <a:noFill/>
          </a:ln>
        </p:spPr>
        <p:txBody>
          <a:bodyPr spcFirstLastPara="1" wrap="square" lIns="91525" tIns="91525" rIns="91525" bIns="915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40"/>
          <p:cNvSpPr txBox="1"/>
          <p:nvPr/>
        </p:nvSpPr>
        <p:spPr>
          <a:xfrm>
            <a:off x="1958338" y="1864401"/>
            <a:ext cx="5227500" cy="844200"/>
          </a:xfrm>
          <a:prstGeom prst="rect">
            <a:avLst/>
          </a:prstGeom>
          <a:noFill/>
          <a:ln>
            <a:noFill/>
          </a:ln>
        </p:spPr>
        <p:txBody>
          <a:bodyPr spcFirstLastPara="1" wrap="square" lIns="91525" tIns="91525" rIns="91525" bIns="915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s" sz="4800" b="1" i="0" u="none" strike="noStrike" cap="none">
                <a:solidFill>
                  <a:schemeClr val="lt1"/>
                </a:solidFill>
                <a:latin typeface="Montserrat"/>
                <a:ea typeface="Montserrat"/>
                <a:cs typeface="Montserrat"/>
                <a:sym typeface="Montserrat"/>
              </a:rPr>
              <a:t>Imagen</a:t>
            </a:r>
            <a:endParaRPr sz="4800" b="1" i="0" u="none" strike="noStrike" cap="none">
              <a:solidFill>
                <a:schemeClr val="lt1"/>
              </a:solidFill>
              <a:latin typeface="Montserrat"/>
              <a:ea typeface="Montserrat"/>
              <a:cs typeface="Montserrat"/>
              <a:sym typeface="Montserrat"/>
            </a:endParaRPr>
          </a:p>
        </p:txBody>
      </p:sp>
      <p:sp>
        <p:nvSpPr>
          <p:cNvPr id="338" name="Google Shape;338;p40"/>
          <p:cNvSpPr txBox="1"/>
          <p:nvPr/>
        </p:nvSpPr>
        <p:spPr>
          <a:xfrm>
            <a:off x="108725" y="4549925"/>
            <a:ext cx="4056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700" b="1">
                <a:solidFill>
                  <a:schemeClr val="lt1"/>
                </a:solidFill>
                <a:latin typeface="Montserrat"/>
                <a:ea typeface="Montserrat"/>
                <a:cs typeface="Montserrat"/>
                <a:sym typeface="Montserrat"/>
              </a:rPr>
              <a:t>Dashboard informativo</a:t>
            </a:r>
            <a:endParaRPr sz="1700" b="1">
              <a:solidFill>
                <a:schemeClr val="lt1"/>
              </a:solidFill>
              <a:latin typeface="Montserrat"/>
              <a:ea typeface="Montserrat"/>
              <a:cs typeface="Montserrat"/>
              <a:sym typeface="Montserrat"/>
            </a:endParaRPr>
          </a:p>
        </p:txBody>
      </p:sp>
      <p:pic>
        <p:nvPicPr>
          <p:cNvPr id="339" name="Google Shape;339;p40"/>
          <p:cNvPicPr preferRelativeResize="0"/>
          <p:nvPr/>
        </p:nvPicPr>
        <p:blipFill rotWithShape="1">
          <a:blip r:embed="rId3">
            <a:alphaModFix/>
          </a:blip>
          <a:srcRect b="10055"/>
          <a:stretch/>
        </p:blipFill>
        <p:spPr>
          <a:xfrm>
            <a:off x="685300" y="101675"/>
            <a:ext cx="7773348" cy="4369651"/>
          </a:xfrm>
          <a:prstGeom prst="rect">
            <a:avLst/>
          </a:prstGeom>
          <a:noFill/>
          <a:ln>
            <a:noFill/>
          </a:ln>
        </p:spPr>
      </p:pic>
      <p:sp>
        <p:nvSpPr>
          <p:cNvPr id="340" name="Google Shape;340;p40"/>
          <p:cNvSpPr txBox="1"/>
          <p:nvPr/>
        </p:nvSpPr>
        <p:spPr>
          <a:xfrm>
            <a:off x="108725" y="4835700"/>
            <a:ext cx="2906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800" u="sng">
                <a:solidFill>
                  <a:schemeClr val="lt1"/>
                </a:solid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https://datastudio.google.com/s/luKRUfLnjLk</a:t>
            </a:r>
            <a:endParaRPr sz="800">
              <a:solidFill>
                <a:schemeClr val="lt1"/>
              </a:solidFill>
              <a:latin typeface="Montserrat"/>
              <a:ea typeface="Montserrat"/>
              <a:cs typeface="Montserrat"/>
              <a:sym typeface="Montserrat"/>
            </a:endParaRPr>
          </a:p>
        </p:txBody>
      </p:sp>
      <p:pic>
        <p:nvPicPr>
          <p:cNvPr id="341" name="Google Shape;341;p40"/>
          <p:cNvPicPr preferRelativeResize="0"/>
          <p:nvPr/>
        </p:nvPicPr>
        <p:blipFill>
          <a:blip r:embed="rId5">
            <a:alphaModFix/>
          </a:blip>
          <a:stretch>
            <a:fillRect/>
          </a:stretch>
        </p:blipFill>
        <p:spPr>
          <a:xfrm>
            <a:off x="8196525" y="4152125"/>
            <a:ext cx="844200" cy="844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5"/>
        <p:cNvGrpSpPr/>
        <p:nvPr/>
      </p:nvGrpSpPr>
      <p:grpSpPr>
        <a:xfrm>
          <a:off x="0" y="0"/>
          <a:ext cx="0" cy="0"/>
          <a:chOff x="0" y="0"/>
          <a:chExt cx="0" cy="0"/>
        </a:xfrm>
      </p:grpSpPr>
      <p:sp>
        <p:nvSpPr>
          <p:cNvPr id="346" name="Google Shape;346;p41"/>
          <p:cNvSpPr txBox="1"/>
          <p:nvPr/>
        </p:nvSpPr>
        <p:spPr>
          <a:xfrm>
            <a:off x="1958338" y="1864401"/>
            <a:ext cx="5227500" cy="844200"/>
          </a:xfrm>
          <a:prstGeom prst="rect">
            <a:avLst/>
          </a:prstGeom>
          <a:noFill/>
          <a:ln>
            <a:noFill/>
          </a:ln>
        </p:spPr>
        <p:txBody>
          <a:bodyPr spcFirstLastPara="1" wrap="square" lIns="91525" tIns="91525" rIns="91525" bIns="915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s" sz="4800" b="1" i="0" u="none" strike="noStrike" cap="none">
                <a:solidFill>
                  <a:schemeClr val="lt1"/>
                </a:solidFill>
                <a:latin typeface="Montserrat"/>
                <a:ea typeface="Montserrat"/>
                <a:cs typeface="Montserrat"/>
                <a:sym typeface="Montserrat"/>
              </a:rPr>
              <a:t>Imagen</a:t>
            </a:r>
            <a:endParaRPr sz="4800" b="1" i="0" u="none" strike="noStrike" cap="none">
              <a:solidFill>
                <a:schemeClr val="lt1"/>
              </a:solidFill>
              <a:latin typeface="Montserrat"/>
              <a:ea typeface="Montserrat"/>
              <a:cs typeface="Montserrat"/>
              <a:sym typeface="Montserrat"/>
            </a:endParaRPr>
          </a:p>
        </p:txBody>
      </p:sp>
      <p:pic>
        <p:nvPicPr>
          <p:cNvPr id="347" name="Google Shape;347;p41"/>
          <p:cNvPicPr preferRelativeResize="0"/>
          <p:nvPr/>
        </p:nvPicPr>
        <p:blipFill rotWithShape="1">
          <a:blip r:embed="rId3">
            <a:alphaModFix/>
          </a:blip>
          <a:srcRect b="9828"/>
          <a:stretch/>
        </p:blipFill>
        <p:spPr>
          <a:xfrm>
            <a:off x="774825" y="146513"/>
            <a:ext cx="7594552" cy="4279974"/>
          </a:xfrm>
          <a:prstGeom prst="rect">
            <a:avLst/>
          </a:prstGeom>
          <a:noFill/>
          <a:ln>
            <a:noFill/>
          </a:ln>
        </p:spPr>
      </p:pic>
      <p:sp>
        <p:nvSpPr>
          <p:cNvPr id="348" name="Google Shape;348;p41"/>
          <p:cNvSpPr/>
          <p:nvPr/>
        </p:nvSpPr>
        <p:spPr>
          <a:xfrm>
            <a:off x="-15" y="4546486"/>
            <a:ext cx="9144000" cy="605700"/>
          </a:xfrm>
          <a:prstGeom prst="rect">
            <a:avLst/>
          </a:prstGeom>
          <a:solidFill>
            <a:srgbClr val="FF6A39"/>
          </a:solidFill>
          <a:ln>
            <a:noFill/>
          </a:ln>
        </p:spPr>
        <p:txBody>
          <a:bodyPr spcFirstLastPara="1" wrap="square" lIns="91525" tIns="91525" rIns="91525" bIns="915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41"/>
          <p:cNvSpPr txBox="1"/>
          <p:nvPr/>
        </p:nvSpPr>
        <p:spPr>
          <a:xfrm>
            <a:off x="108725" y="4549925"/>
            <a:ext cx="4056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700" b="1">
                <a:solidFill>
                  <a:schemeClr val="lt1"/>
                </a:solidFill>
                <a:latin typeface="Montserrat"/>
                <a:ea typeface="Montserrat"/>
                <a:cs typeface="Montserrat"/>
                <a:sym typeface="Montserrat"/>
              </a:rPr>
              <a:t>Dashboard informativo</a:t>
            </a:r>
            <a:endParaRPr sz="1700" b="1">
              <a:solidFill>
                <a:schemeClr val="lt1"/>
              </a:solidFill>
              <a:latin typeface="Montserrat"/>
              <a:ea typeface="Montserrat"/>
              <a:cs typeface="Montserrat"/>
              <a:sym typeface="Montserrat"/>
            </a:endParaRPr>
          </a:p>
        </p:txBody>
      </p:sp>
      <p:sp>
        <p:nvSpPr>
          <p:cNvPr id="350" name="Google Shape;350;p41"/>
          <p:cNvSpPr txBox="1"/>
          <p:nvPr/>
        </p:nvSpPr>
        <p:spPr>
          <a:xfrm>
            <a:off x="108725" y="4835700"/>
            <a:ext cx="2906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800" u="sng">
                <a:solidFill>
                  <a:schemeClr val="lt1"/>
                </a:solid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https://datastudio.google.com/s/luKRUfLnjLk</a:t>
            </a:r>
            <a:endParaRPr sz="800">
              <a:solidFill>
                <a:schemeClr val="lt1"/>
              </a:solidFill>
              <a:latin typeface="Montserrat"/>
              <a:ea typeface="Montserrat"/>
              <a:cs typeface="Montserrat"/>
              <a:sym typeface="Montserrat"/>
            </a:endParaRPr>
          </a:p>
        </p:txBody>
      </p:sp>
      <p:pic>
        <p:nvPicPr>
          <p:cNvPr id="351" name="Google Shape;351;p41"/>
          <p:cNvPicPr preferRelativeResize="0"/>
          <p:nvPr/>
        </p:nvPicPr>
        <p:blipFill>
          <a:blip r:embed="rId5">
            <a:alphaModFix/>
          </a:blip>
          <a:stretch>
            <a:fillRect/>
          </a:stretch>
        </p:blipFill>
        <p:spPr>
          <a:xfrm>
            <a:off x="8196525" y="4152125"/>
            <a:ext cx="844200" cy="844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2"/>
          <p:cNvSpPr/>
          <p:nvPr/>
        </p:nvSpPr>
        <p:spPr>
          <a:xfrm>
            <a:off x="0" y="4517250"/>
            <a:ext cx="9144000" cy="626400"/>
          </a:xfrm>
          <a:prstGeom prst="rect">
            <a:avLst/>
          </a:prstGeom>
          <a:solidFill>
            <a:srgbClr val="1B1C1F"/>
          </a:solidFill>
          <a:ln>
            <a:noFill/>
          </a:ln>
        </p:spPr>
        <p:txBody>
          <a:bodyPr spcFirstLastPara="1" wrap="square" lIns="91525" tIns="91525" rIns="91525" bIns="9152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pic>
        <p:nvPicPr>
          <p:cNvPr id="357" name="Google Shape;357;p42"/>
          <p:cNvPicPr preferRelativeResize="0"/>
          <p:nvPr/>
        </p:nvPicPr>
        <p:blipFill>
          <a:blip r:embed="rId3">
            <a:alphaModFix/>
          </a:blip>
          <a:stretch>
            <a:fillRect/>
          </a:stretch>
        </p:blipFill>
        <p:spPr>
          <a:xfrm>
            <a:off x="851301" y="139325"/>
            <a:ext cx="7441400" cy="4209025"/>
          </a:xfrm>
          <a:prstGeom prst="rect">
            <a:avLst/>
          </a:prstGeom>
          <a:noFill/>
          <a:ln>
            <a:noFill/>
          </a:ln>
        </p:spPr>
      </p:pic>
      <p:sp>
        <p:nvSpPr>
          <p:cNvPr id="358" name="Google Shape;358;p42"/>
          <p:cNvSpPr txBox="1"/>
          <p:nvPr/>
        </p:nvSpPr>
        <p:spPr>
          <a:xfrm>
            <a:off x="2410650" y="467249"/>
            <a:ext cx="4322700" cy="3553200"/>
          </a:xfrm>
          <a:prstGeom prst="rect">
            <a:avLst/>
          </a:prstGeom>
          <a:noFill/>
          <a:ln>
            <a:noFill/>
          </a:ln>
        </p:spPr>
        <p:txBody>
          <a:bodyPr spcFirstLastPara="1" wrap="square" lIns="91525" tIns="91525" rIns="91525" bIns="91525" anchor="t" anchorCtr="0">
            <a:noAutofit/>
          </a:bodyPr>
          <a:lstStyle/>
          <a:p>
            <a:pPr marL="0" lvl="0" indent="0" algn="ctr" rtl="0">
              <a:spcBef>
                <a:spcPts val="0"/>
              </a:spcBef>
              <a:spcAft>
                <a:spcPts val="0"/>
              </a:spcAft>
              <a:buNone/>
            </a:pPr>
            <a:endParaRPr lang="es" sz="1600" dirty="0">
              <a:solidFill>
                <a:srgbClr val="2B303C"/>
              </a:solidFill>
              <a:highlight>
                <a:schemeClr val="lt1"/>
              </a:highlight>
              <a:latin typeface="Montserrat Medium"/>
              <a:ea typeface="Montserrat Medium"/>
              <a:cs typeface="Montserrat Medium"/>
              <a:sym typeface="Montserrat Medium"/>
            </a:endParaRPr>
          </a:p>
          <a:p>
            <a:pPr marL="0" lvl="0" indent="0" algn="ctr" rtl="0">
              <a:spcBef>
                <a:spcPts val="0"/>
              </a:spcBef>
              <a:spcAft>
                <a:spcPts val="0"/>
              </a:spcAft>
              <a:buNone/>
            </a:pPr>
            <a:r>
              <a:rPr lang="es" sz="1600" dirty="0">
                <a:solidFill>
                  <a:srgbClr val="2B303C"/>
                </a:solidFill>
                <a:highlight>
                  <a:schemeClr val="lt1"/>
                </a:highlight>
                <a:latin typeface="Montserrat Medium"/>
                <a:ea typeface="Montserrat Medium"/>
                <a:cs typeface="Montserrat Medium"/>
                <a:sym typeface="Montserrat Medium"/>
              </a:rPr>
              <a:t>Con la información pública disponible actualmente no se pueden  obtener mejores modelos de predicción.</a:t>
            </a:r>
          </a:p>
          <a:p>
            <a:pPr marL="0" lvl="0" indent="0" algn="ctr" rtl="0">
              <a:spcBef>
                <a:spcPts val="0"/>
              </a:spcBef>
              <a:spcAft>
                <a:spcPts val="0"/>
              </a:spcAft>
              <a:buNone/>
            </a:pPr>
            <a:endParaRPr lang="es" sz="1600" dirty="0">
              <a:solidFill>
                <a:srgbClr val="2B303C"/>
              </a:solidFill>
              <a:highlight>
                <a:schemeClr val="lt1"/>
              </a:highlight>
              <a:latin typeface="Montserrat Medium"/>
              <a:ea typeface="Montserrat Medium"/>
              <a:cs typeface="Montserrat Medium"/>
              <a:sym typeface="Montserrat Medium"/>
            </a:endParaRPr>
          </a:p>
          <a:p>
            <a:pPr marL="0" lvl="0" indent="0" algn="ctr" rtl="0">
              <a:spcBef>
                <a:spcPts val="0"/>
              </a:spcBef>
              <a:spcAft>
                <a:spcPts val="0"/>
              </a:spcAft>
              <a:buNone/>
            </a:pPr>
            <a:r>
              <a:rPr lang="es" sz="1600" dirty="0">
                <a:solidFill>
                  <a:srgbClr val="2B303C"/>
                </a:solidFill>
                <a:highlight>
                  <a:schemeClr val="lt1"/>
                </a:highlight>
                <a:latin typeface="Montserrat Medium"/>
                <a:ea typeface="Montserrat Medium"/>
                <a:cs typeface="Montserrat Medium"/>
                <a:sym typeface="Montserrat Medium"/>
              </a:rPr>
              <a:t>Es necesario recopilar más características en el registro de casos de personas desaparecidas.</a:t>
            </a:r>
          </a:p>
          <a:p>
            <a:pPr marL="0" lvl="0" indent="0" algn="ctr" rtl="0">
              <a:spcBef>
                <a:spcPts val="0"/>
              </a:spcBef>
              <a:spcAft>
                <a:spcPts val="0"/>
              </a:spcAft>
              <a:buNone/>
            </a:pPr>
            <a:endParaRPr lang="es" sz="1600" dirty="0">
              <a:solidFill>
                <a:srgbClr val="2B303C"/>
              </a:solidFill>
              <a:highlight>
                <a:schemeClr val="lt1"/>
              </a:highlight>
              <a:latin typeface="Montserrat Medium"/>
              <a:ea typeface="Montserrat Medium"/>
              <a:cs typeface="Montserrat Medium"/>
              <a:sym typeface="Montserrat Medium"/>
            </a:endParaRPr>
          </a:p>
          <a:p>
            <a:pPr marL="0" lvl="0" indent="0" algn="ctr" rtl="0">
              <a:spcBef>
                <a:spcPts val="0"/>
              </a:spcBef>
              <a:spcAft>
                <a:spcPts val="0"/>
              </a:spcAft>
              <a:buNone/>
            </a:pPr>
            <a:r>
              <a:rPr lang="es" sz="1600" dirty="0">
                <a:solidFill>
                  <a:srgbClr val="2B303C"/>
                </a:solidFill>
                <a:highlight>
                  <a:schemeClr val="lt1"/>
                </a:highlight>
                <a:latin typeface="Montserrat Medium"/>
                <a:ea typeface="Montserrat Medium"/>
                <a:cs typeface="Montserrat Medium"/>
                <a:sym typeface="Montserrat Medium"/>
              </a:rPr>
              <a:t>La problemática es compleja, no obstante el conocimiento profundo de los datos ayuda a proponer soluciones eficientes.</a:t>
            </a:r>
            <a:endParaRPr sz="1600" dirty="0">
              <a:solidFill>
                <a:srgbClr val="2B303C"/>
              </a:solidFill>
              <a:highlight>
                <a:schemeClr val="lt1"/>
              </a:highlight>
              <a:latin typeface="Montserrat Medium"/>
              <a:ea typeface="Montserrat Medium"/>
              <a:cs typeface="Montserrat Medium"/>
              <a:sym typeface="Montserrat Medium"/>
            </a:endParaRPr>
          </a:p>
          <a:p>
            <a:pPr marL="0" marR="0" lvl="0" indent="0" algn="ctr" rtl="0">
              <a:lnSpc>
                <a:spcPct val="100000"/>
              </a:lnSpc>
              <a:spcBef>
                <a:spcPts val="0"/>
              </a:spcBef>
              <a:spcAft>
                <a:spcPts val="0"/>
              </a:spcAft>
              <a:buNone/>
            </a:pPr>
            <a:endParaRPr sz="1600" dirty="0">
              <a:solidFill>
                <a:srgbClr val="2B303C"/>
              </a:solidFill>
              <a:highlight>
                <a:schemeClr val="lt1"/>
              </a:highlight>
              <a:latin typeface="Montserrat Medium"/>
              <a:ea typeface="Montserrat Medium"/>
              <a:cs typeface="Montserrat Medium"/>
              <a:sym typeface="Montserrat Medium"/>
            </a:endParaRPr>
          </a:p>
        </p:txBody>
      </p:sp>
      <p:sp>
        <p:nvSpPr>
          <p:cNvPr id="359" name="Google Shape;359;p42"/>
          <p:cNvSpPr txBox="1"/>
          <p:nvPr/>
        </p:nvSpPr>
        <p:spPr>
          <a:xfrm>
            <a:off x="6" y="4597802"/>
            <a:ext cx="5574000" cy="465300"/>
          </a:xfrm>
          <a:prstGeom prst="rect">
            <a:avLst/>
          </a:prstGeom>
          <a:noFill/>
          <a:ln>
            <a:noFill/>
          </a:ln>
        </p:spPr>
        <p:txBody>
          <a:bodyPr spcFirstLastPara="1" wrap="square" lIns="91525" tIns="91525" rIns="91525" bIns="91525" anchor="ctr" anchorCtr="0">
            <a:noAutofit/>
          </a:bodyPr>
          <a:lstStyle/>
          <a:p>
            <a:pPr marL="0" marR="0" lvl="0" indent="0" algn="l" rtl="0">
              <a:lnSpc>
                <a:spcPct val="100000"/>
              </a:lnSpc>
              <a:spcBef>
                <a:spcPts val="0"/>
              </a:spcBef>
              <a:spcAft>
                <a:spcPts val="0"/>
              </a:spcAft>
              <a:buClr>
                <a:srgbClr val="000000"/>
              </a:buClr>
              <a:buSzPts val="2500"/>
              <a:buFont typeface="Arial"/>
              <a:buNone/>
            </a:pPr>
            <a:r>
              <a:rPr lang="es" sz="2500" b="1">
                <a:solidFill>
                  <a:schemeClr val="lt1"/>
                </a:solidFill>
                <a:latin typeface="Montserrat"/>
                <a:ea typeface="Montserrat"/>
                <a:cs typeface="Montserrat"/>
                <a:sym typeface="Montserrat"/>
              </a:rPr>
              <a:t>Conclusiones</a:t>
            </a:r>
            <a:endParaRPr sz="2500" b="0" i="0" u="none" strike="noStrike" cap="none">
              <a:solidFill>
                <a:schemeClr val="lt1"/>
              </a:solidFill>
              <a:latin typeface="Montserrat"/>
              <a:ea typeface="Montserrat"/>
              <a:cs typeface="Montserrat"/>
              <a:sym typeface="Montserrat"/>
            </a:endParaRPr>
          </a:p>
        </p:txBody>
      </p:sp>
      <p:pic>
        <p:nvPicPr>
          <p:cNvPr id="360" name="Google Shape;360;p42"/>
          <p:cNvPicPr preferRelativeResize="0"/>
          <p:nvPr/>
        </p:nvPicPr>
        <p:blipFill rotWithShape="1">
          <a:blip r:embed="rId4">
            <a:alphaModFix/>
          </a:blip>
          <a:srcRect/>
          <a:stretch/>
        </p:blipFill>
        <p:spPr>
          <a:xfrm>
            <a:off x="8543891" y="4568575"/>
            <a:ext cx="523910" cy="520200"/>
          </a:xfrm>
          <a:prstGeom prst="rect">
            <a:avLst/>
          </a:prstGeom>
          <a:noFill/>
          <a:ln>
            <a:noFill/>
          </a:ln>
        </p:spPr>
      </p:pic>
      <p:pic>
        <p:nvPicPr>
          <p:cNvPr id="361" name="Google Shape;361;p42"/>
          <p:cNvPicPr preferRelativeResize="0"/>
          <p:nvPr/>
        </p:nvPicPr>
        <p:blipFill rotWithShape="1">
          <a:blip r:embed="rId5">
            <a:alphaModFix/>
          </a:blip>
          <a:srcRect/>
          <a:stretch/>
        </p:blipFill>
        <p:spPr>
          <a:xfrm flipH="1">
            <a:off x="242428" y="556813"/>
            <a:ext cx="240704" cy="3374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6A39"/>
        </a:solidFill>
        <a:effectLst/>
      </p:bgPr>
    </p:bg>
    <p:spTree>
      <p:nvGrpSpPr>
        <p:cNvPr id="1" name="Shape 365"/>
        <p:cNvGrpSpPr/>
        <p:nvPr/>
      </p:nvGrpSpPr>
      <p:grpSpPr>
        <a:xfrm>
          <a:off x="0" y="0"/>
          <a:ext cx="0" cy="0"/>
          <a:chOff x="0" y="0"/>
          <a:chExt cx="0" cy="0"/>
        </a:xfrm>
      </p:grpSpPr>
      <p:pic>
        <p:nvPicPr>
          <p:cNvPr id="366" name="Google Shape;366;p43"/>
          <p:cNvPicPr preferRelativeResize="0"/>
          <p:nvPr/>
        </p:nvPicPr>
        <p:blipFill rotWithShape="1">
          <a:blip r:embed="rId3">
            <a:alphaModFix amt="50000"/>
          </a:blip>
          <a:srcRect t="199" b="209"/>
          <a:stretch/>
        </p:blipFill>
        <p:spPr>
          <a:xfrm>
            <a:off x="1742973" y="1"/>
            <a:ext cx="5476750" cy="5143498"/>
          </a:xfrm>
          <a:prstGeom prst="rect">
            <a:avLst/>
          </a:prstGeom>
          <a:noFill/>
          <a:ln>
            <a:noFill/>
          </a:ln>
        </p:spPr>
      </p:pic>
      <p:pic>
        <p:nvPicPr>
          <p:cNvPr id="367" name="Google Shape;367;p43"/>
          <p:cNvPicPr preferRelativeResize="0"/>
          <p:nvPr/>
        </p:nvPicPr>
        <p:blipFill rotWithShape="1">
          <a:blip r:embed="rId4">
            <a:alphaModFix/>
          </a:blip>
          <a:srcRect/>
          <a:stretch/>
        </p:blipFill>
        <p:spPr>
          <a:xfrm>
            <a:off x="7288825" y="62484"/>
            <a:ext cx="1728701" cy="919582"/>
          </a:xfrm>
          <a:prstGeom prst="rect">
            <a:avLst/>
          </a:prstGeom>
          <a:noFill/>
          <a:ln>
            <a:noFill/>
          </a:ln>
        </p:spPr>
      </p:pic>
      <p:sp>
        <p:nvSpPr>
          <p:cNvPr id="368" name="Google Shape;368;p43"/>
          <p:cNvSpPr txBox="1"/>
          <p:nvPr/>
        </p:nvSpPr>
        <p:spPr>
          <a:xfrm>
            <a:off x="1785006" y="2339102"/>
            <a:ext cx="5574000" cy="465300"/>
          </a:xfrm>
          <a:prstGeom prst="rect">
            <a:avLst/>
          </a:prstGeom>
          <a:noFill/>
          <a:ln>
            <a:noFill/>
          </a:ln>
        </p:spPr>
        <p:txBody>
          <a:bodyPr spcFirstLastPara="1" wrap="square" lIns="91525" tIns="91525" rIns="91525" bIns="915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s" sz="2500" b="1">
                <a:solidFill>
                  <a:schemeClr val="lt1"/>
                </a:solidFill>
                <a:latin typeface="Montserrat"/>
                <a:ea typeface="Montserrat"/>
                <a:cs typeface="Montserrat"/>
                <a:sym typeface="Montserrat"/>
              </a:rPr>
              <a:t>Gracias por su atención</a:t>
            </a:r>
            <a:endParaRPr sz="2500" b="0" i="0" u="none" strike="noStrike" cap="none">
              <a:solidFill>
                <a:schemeClr val="lt1"/>
              </a:solidFill>
              <a:latin typeface="Montserrat"/>
              <a:ea typeface="Montserrat"/>
              <a:cs typeface="Montserrat"/>
              <a:sym typeface="Montserrat"/>
            </a:endParaRPr>
          </a:p>
        </p:txBody>
      </p:sp>
      <p:pic>
        <p:nvPicPr>
          <p:cNvPr id="369" name="Google Shape;369;p43"/>
          <p:cNvPicPr preferRelativeResize="0"/>
          <p:nvPr/>
        </p:nvPicPr>
        <p:blipFill>
          <a:blip r:embed="rId5">
            <a:alphaModFix/>
          </a:blip>
          <a:stretch>
            <a:fillRect/>
          </a:stretch>
        </p:blipFill>
        <p:spPr>
          <a:xfrm>
            <a:off x="7554609" y="4442488"/>
            <a:ext cx="1540713" cy="641969"/>
          </a:xfrm>
          <a:prstGeom prst="rect">
            <a:avLst/>
          </a:prstGeom>
          <a:noFill/>
          <a:ln>
            <a:noFill/>
          </a:ln>
        </p:spPr>
      </p:pic>
      <p:pic>
        <p:nvPicPr>
          <p:cNvPr id="370" name="Google Shape;370;p43"/>
          <p:cNvPicPr preferRelativeResize="0"/>
          <p:nvPr/>
        </p:nvPicPr>
        <p:blipFill>
          <a:blip r:embed="rId6">
            <a:alphaModFix/>
          </a:blip>
          <a:stretch>
            <a:fillRect/>
          </a:stretch>
        </p:blipFill>
        <p:spPr>
          <a:xfrm>
            <a:off x="83317" y="4414413"/>
            <a:ext cx="536425" cy="616476"/>
          </a:xfrm>
          <a:prstGeom prst="rect">
            <a:avLst/>
          </a:prstGeom>
          <a:noFill/>
          <a:ln>
            <a:noFill/>
          </a:ln>
        </p:spPr>
      </p:pic>
      <p:sp>
        <p:nvSpPr>
          <p:cNvPr id="371" name="Google Shape;371;p43"/>
          <p:cNvSpPr txBox="1"/>
          <p:nvPr/>
        </p:nvSpPr>
        <p:spPr>
          <a:xfrm>
            <a:off x="687850" y="2804400"/>
            <a:ext cx="7587000" cy="1435800"/>
          </a:xfrm>
          <a:prstGeom prst="rect">
            <a:avLst/>
          </a:prstGeom>
          <a:noFill/>
          <a:ln>
            <a:noFill/>
          </a:ln>
        </p:spPr>
        <p:txBody>
          <a:bodyPr spcFirstLastPara="1" wrap="square" lIns="91525" tIns="91525" rIns="91525" bIns="915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s" sz="1600">
                <a:solidFill>
                  <a:schemeClr val="lt1"/>
                </a:solidFill>
                <a:latin typeface="Montserrat Medium"/>
                <a:ea typeface="Montserrat Medium"/>
                <a:cs typeface="Montserrat Medium"/>
                <a:sym typeface="Montserrat Medium"/>
              </a:rPr>
              <a:t>Recursos adicionales:</a:t>
            </a:r>
            <a:endParaRPr sz="1600">
              <a:solidFill>
                <a:schemeClr val="lt1"/>
              </a:solidFill>
              <a:latin typeface="Montserrat Medium"/>
              <a:ea typeface="Montserrat Medium"/>
              <a:cs typeface="Montserrat Medium"/>
              <a:sym typeface="Montserrat Medium"/>
            </a:endParaRPr>
          </a:p>
          <a:p>
            <a:pPr marL="457200" marR="0" lvl="0" indent="-317500" algn="ctr" rtl="0">
              <a:lnSpc>
                <a:spcPct val="100000"/>
              </a:lnSpc>
              <a:spcBef>
                <a:spcPts val="0"/>
              </a:spcBef>
              <a:spcAft>
                <a:spcPts val="0"/>
              </a:spcAft>
              <a:buClr>
                <a:schemeClr val="lt1"/>
              </a:buClr>
              <a:buSzPts val="1400"/>
              <a:buFont typeface="Montserrat Medium"/>
              <a:buChar char="●"/>
            </a:pPr>
            <a:r>
              <a:rPr lang="es">
                <a:solidFill>
                  <a:schemeClr val="lt1"/>
                </a:solidFill>
                <a:latin typeface="Montserrat Medium"/>
                <a:ea typeface="Montserrat Medium"/>
                <a:cs typeface="Montserrat Medium"/>
                <a:sym typeface="Montserrat Medium"/>
              </a:rPr>
              <a:t>Repositorio: </a:t>
            </a:r>
            <a:r>
              <a:rPr lang="es" u="sng">
                <a:solidFill>
                  <a:schemeClr val="lt1"/>
                </a:solidFill>
                <a:latin typeface="Montserrat Medium"/>
                <a:ea typeface="Montserrat Medium"/>
                <a:cs typeface="Montserrat Medium"/>
                <a:sym typeface="Montserrat Medium"/>
                <a:hlinkClick r:id="rId7">
                  <a:extLst>
                    <a:ext uri="{A12FA001-AC4F-418D-AE19-62706E023703}">
                      <ahyp:hlinkClr xmlns:ahyp="http://schemas.microsoft.com/office/drawing/2018/hyperlinkcolor" val="tx"/>
                    </a:ext>
                  </a:extLst>
                </a:hlinkClick>
              </a:rPr>
              <a:t>https://github.com/MinervaNunez/Proyecto-Final-BEDU</a:t>
            </a:r>
            <a:endParaRPr>
              <a:solidFill>
                <a:schemeClr val="lt1"/>
              </a:solidFill>
              <a:latin typeface="Montserrat Medium"/>
              <a:ea typeface="Montserrat Medium"/>
              <a:cs typeface="Montserrat Medium"/>
              <a:sym typeface="Montserrat Medium"/>
            </a:endParaRPr>
          </a:p>
          <a:p>
            <a:pPr marL="457200" marR="0" lvl="0" indent="-317500" algn="ctr" rtl="0">
              <a:lnSpc>
                <a:spcPct val="100000"/>
              </a:lnSpc>
              <a:spcBef>
                <a:spcPts val="0"/>
              </a:spcBef>
              <a:spcAft>
                <a:spcPts val="0"/>
              </a:spcAft>
              <a:buClr>
                <a:schemeClr val="lt1"/>
              </a:buClr>
              <a:buSzPts val="1400"/>
              <a:buFont typeface="Montserrat Medium"/>
              <a:buChar char="●"/>
            </a:pPr>
            <a:r>
              <a:rPr lang="es">
                <a:solidFill>
                  <a:schemeClr val="lt1"/>
                </a:solidFill>
                <a:latin typeface="Montserrat Medium"/>
                <a:ea typeface="Montserrat Medium"/>
                <a:cs typeface="Montserrat Medium"/>
                <a:sym typeface="Montserrat Medium"/>
              </a:rPr>
              <a:t>Dashboard: </a:t>
            </a:r>
            <a:r>
              <a:rPr lang="es" u="sng">
                <a:solidFill>
                  <a:schemeClr val="lt1"/>
                </a:solidFill>
                <a:latin typeface="Montserrat"/>
                <a:ea typeface="Montserrat"/>
                <a:cs typeface="Montserrat"/>
                <a:sym typeface="Montserrat"/>
                <a:hlinkClick r:id="rId8">
                  <a:extLst>
                    <a:ext uri="{A12FA001-AC4F-418D-AE19-62706E023703}">
                      <ahyp:hlinkClr xmlns:ahyp="http://schemas.microsoft.com/office/drawing/2018/hyperlinkcolor" val="tx"/>
                    </a:ext>
                  </a:extLst>
                </a:hlinkClick>
              </a:rPr>
              <a:t>https://datastudio.google.com/s/luKRUfLnjLk</a:t>
            </a:r>
            <a:endParaRPr>
              <a:solidFill>
                <a:schemeClr val="lt1"/>
              </a:solidFill>
              <a:latin typeface="Montserrat"/>
              <a:ea typeface="Montserrat"/>
              <a:cs typeface="Montserrat"/>
              <a:sym typeface="Montserrat"/>
            </a:endParaRPr>
          </a:p>
          <a:p>
            <a:pPr marL="457200" marR="0" lvl="0" indent="0" algn="l" rtl="0">
              <a:lnSpc>
                <a:spcPct val="100000"/>
              </a:lnSpc>
              <a:spcBef>
                <a:spcPts val="0"/>
              </a:spcBef>
              <a:spcAft>
                <a:spcPts val="0"/>
              </a:spcAft>
              <a:buNone/>
            </a:pPr>
            <a:endParaRPr sz="1300">
              <a:solidFill>
                <a:schemeClr val="lt1"/>
              </a:solidFill>
              <a:latin typeface="Montserrat Medium"/>
              <a:ea typeface="Montserrat Medium"/>
              <a:cs typeface="Montserrat Medium"/>
              <a:sym typeface="Montserrat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6"/>
          <p:cNvSpPr/>
          <p:nvPr/>
        </p:nvSpPr>
        <p:spPr>
          <a:xfrm>
            <a:off x="0" y="5010525"/>
            <a:ext cx="9144000" cy="133200"/>
          </a:xfrm>
          <a:prstGeom prst="rect">
            <a:avLst/>
          </a:prstGeom>
          <a:solidFill>
            <a:srgbClr val="1B1C1F"/>
          </a:solidFill>
          <a:ln>
            <a:noFill/>
          </a:ln>
        </p:spPr>
        <p:txBody>
          <a:bodyPr spcFirstLastPara="1" wrap="square" lIns="91525" tIns="91525" rIns="91525" bIns="91525"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pic>
        <p:nvPicPr>
          <p:cNvPr id="116" name="Google Shape;116;p26"/>
          <p:cNvPicPr preferRelativeResize="0"/>
          <p:nvPr/>
        </p:nvPicPr>
        <p:blipFill rotWithShape="1">
          <a:blip r:embed="rId3">
            <a:alphaModFix/>
          </a:blip>
          <a:srcRect/>
          <a:stretch/>
        </p:blipFill>
        <p:spPr>
          <a:xfrm>
            <a:off x="301423" y="460770"/>
            <a:ext cx="865012" cy="76373"/>
          </a:xfrm>
          <a:prstGeom prst="rect">
            <a:avLst/>
          </a:prstGeom>
          <a:noFill/>
          <a:ln>
            <a:noFill/>
          </a:ln>
        </p:spPr>
      </p:pic>
      <p:sp>
        <p:nvSpPr>
          <p:cNvPr id="117" name="Google Shape;117;p26"/>
          <p:cNvSpPr txBox="1"/>
          <p:nvPr/>
        </p:nvSpPr>
        <p:spPr>
          <a:xfrm>
            <a:off x="1388206" y="269102"/>
            <a:ext cx="5574000" cy="465300"/>
          </a:xfrm>
          <a:prstGeom prst="rect">
            <a:avLst/>
          </a:prstGeom>
          <a:noFill/>
          <a:ln>
            <a:noFill/>
          </a:ln>
        </p:spPr>
        <p:txBody>
          <a:bodyPr spcFirstLastPara="1" wrap="square" lIns="91525" tIns="91525" rIns="91525" bIns="91525" anchor="ctr" anchorCtr="0">
            <a:noAutofit/>
          </a:bodyPr>
          <a:lstStyle/>
          <a:p>
            <a:pPr marL="0" marR="0" lvl="0" indent="0" algn="l" rtl="0">
              <a:lnSpc>
                <a:spcPct val="100000"/>
              </a:lnSpc>
              <a:spcBef>
                <a:spcPts val="0"/>
              </a:spcBef>
              <a:spcAft>
                <a:spcPts val="0"/>
              </a:spcAft>
              <a:buClr>
                <a:srgbClr val="000000"/>
              </a:buClr>
              <a:buSzPts val="2500"/>
              <a:buFont typeface="Arial"/>
              <a:buNone/>
            </a:pPr>
            <a:r>
              <a:rPr lang="es" sz="2500" b="1" dirty="0">
                <a:solidFill>
                  <a:srgbClr val="16181C"/>
                </a:solidFill>
                <a:latin typeface="Montserrat"/>
                <a:ea typeface="Montserrat"/>
                <a:cs typeface="Montserrat"/>
                <a:sym typeface="Montserrat"/>
              </a:rPr>
              <a:t>Integrantes del Equipo 7</a:t>
            </a:r>
            <a:endParaRPr sz="2500" b="0" i="0" u="none" strike="noStrike" cap="none" dirty="0">
              <a:solidFill>
                <a:srgbClr val="16181C"/>
              </a:solidFill>
              <a:latin typeface="Montserrat"/>
              <a:ea typeface="Montserrat"/>
              <a:cs typeface="Montserrat"/>
              <a:sym typeface="Montserrat"/>
            </a:endParaRPr>
          </a:p>
        </p:txBody>
      </p:sp>
      <p:cxnSp>
        <p:nvCxnSpPr>
          <p:cNvPr id="118" name="Google Shape;118;p26"/>
          <p:cNvCxnSpPr/>
          <p:nvPr/>
        </p:nvCxnSpPr>
        <p:spPr>
          <a:xfrm>
            <a:off x="8752977" y="-7"/>
            <a:ext cx="0" cy="2517600"/>
          </a:xfrm>
          <a:prstGeom prst="straightConnector1">
            <a:avLst/>
          </a:prstGeom>
          <a:noFill/>
          <a:ln w="19050" cap="flat" cmpd="sng">
            <a:solidFill>
              <a:srgbClr val="FF6A39"/>
            </a:solidFill>
            <a:prstDash val="solid"/>
            <a:round/>
            <a:headEnd type="none" w="sm" len="sm"/>
            <a:tailEnd type="none" w="sm" len="sm"/>
          </a:ln>
        </p:spPr>
      </p:cxnSp>
      <p:cxnSp>
        <p:nvCxnSpPr>
          <p:cNvPr id="119" name="Google Shape;119;p26"/>
          <p:cNvCxnSpPr/>
          <p:nvPr/>
        </p:nvCxnSpPr>
        <p:spPr>
          <a:xfrm>
            <a:off x="8752981" y="4454140"/>
            <a:ext cx="0" cy="689400"/>
          </a:xfrm>
          <a:prstGeom prst="straightConnector1">
            <a:avLst/>
          </a:prstGeom>
          <a:noFill/>
          <a:ln w="19050" cap="flat" cmpd="sng">
            <a:solidFill>
              <a:srgbClr val="FF6A39"/>
            </a:solidFill>
            <a:prstDash val="solid"/>
            <a:round/>
            <a:headEnd type="none" w="sm" len="sm"/>
            <a:tailEnd type="none" w="sm" len="sm"/>
          </a:ln>
        </p:spPr>
      </p:cxnSp>
      <p:sp>
        <p:nvSpPr>
          <p:cNvPr id="120" name="Google Shape;120;p26"/>
          <p:cNvSpPr/>
          <p:nvPr/>
        </p:nvSpPr>
        <p:spPr>
          <a:xfrm>
            <a:off x="453829" y="1251031"/>
            <a:ext cx="1356600" cy="1288500"/>
          </a:xfrm>
          <a:prstGeom prst="ellipse">
            <a:avLst/>
          </a:prstGeom>
          <a:noFill/>
          <a:ln w="25400" cap="flat" cmpd="sng">
            <a:solidFill>
              <a:srgbClr val="FF6A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1" name="Google Shape;121;p26"/>
          <p:cNvSpPr/>
          <p:nvPr/>
        </p:nvSpPr>
        <p:spPr>
          <a:xfrm>
            <a:off x="1606629" y="2969331"/>
            <a:ext cx="1356600" cy="1288500"/>
          </a:xfrm>
          <a:prstGeom prst="ellipse">
            <a:avLst/>
          </a:prstGeom>
          <a:noFill/>
          <a:ln w="25400" cap="flat" cmpd="sng">
            <a:solidFill>
              <a:srgbClr val="FF6A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2" name="Google Shape;122;p26"/>
          <p:cNvSpPr/>
          <p:nvPr/>
        </p:nvSpPr>
        <p:spPr>
          <a:xfrm>
            <a:off x="2835579" y="1251031"/>
            <a:ext cx="1356600" cy="1288500"/>
          </a:xfrm>
          <a:prstGeom prst="ellipse">
            <a:avLst/>
          </a:prstGeom>
          <a:noFill/>
          <a:ln w="25400" cap="flat" cmpd="sng">
            <a:solidFill>
              <a:srgbClr val="FF6A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3" name="Google Shape;123;p26"/>
          <p:cNvSpPr/>
          <p:nvPr/>
        </p:nvSpPr>
        <p:spPr>
          <a:xfrm rot="10800000">
            <a:off x="6728704" y="2969331"/>
            <a:ext cx="1356600" cy="1288500"/>
          </a:xfrm>
          <a:prstGeom prst="ellipse">
            <a:avLst/>
          </a:prstGeom>
          <a:noFill/>
          <a:ln w="25400" cap="flat" cmpd="sng">
            <a:solidFill>
              <a:srgbClr val="FF6A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4" name="Google Shape;124;p26"/>
          <p:cNvSpPr/>
          <p:nvPr/>
        </p:nvSpPr>
        <p:spPr>
          <a:xfrm rot="10800000">
            <a:off x="5575904" y="1251031"/>
            <a:ext cx="1356600" cy="1288500"/>
          </a:xfrm>
          <a:prstGeom prst="ellipse">
            <a:avLst/>
          </a:prstGeom>
          <a:noFill/>
          <a:ln w="25400" cap="flat" cmpd="sng">
            <a:solidFill>
              <a:srgbClr val="FF6A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5" name="Google Shape;125;p26"/>
          <p:cNvSpPr/>
          <p:nvPr/>
        </p:nvSpPr>
        <p:spPr>
          <a:xfrm rot="10800000">
            <a:off x="4346954" y="2969331"/>
            <a:ext cx="1356600" cy="1288500"/>
          </a:xfrm>
          <a:prstGeom prst="ellipse">
            <a:avLst/>
          </a:prstGeom>
          <a:noFill/>
          <a:ln w="25400" cap="flat" cmpd="sng">
            <a:solidFill>
              <a:srgbClr val="FF6A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6" name="Google Shape;126;p26"/>
          <p:cNvSpPr/>
          <p:nvPr/>
        </p:nvSpPr>
        <p:spPr>
          <a:xfrm>
            <a:off x="391475" y="1272375"/>
            <a:ext cx="1495200" cy="1366200"/>
          </a:xfrm>
          <a:prstGeom prst="ellipse">
            <a:avLst/>
          </a:prstGeom>
          <a:noFill/>
          <a:ln w="25400" cap="flat" cmpd="sng">
            <a:solidFill>
              <a:srgbClr val="D2D7D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pic>
        <p:nvPicPr>
          <p:cNvPr id="127" name="Google Shape;127;p26"/>
          <p:cNvPicPr preferRelativeResize="0"/>
          <p:nvPr/>
        </p:nvPicPr>
        <p:blipFill>
          <a:blip r:embed="rId4">
            <a:alphaModFix/>
          </a:blip>
          <a:stretch>
            <a:fillRect/>
          </a:stretch>
        </p:blipFill>
        <p:spPr>
          <a:xfrm>
            <a:off x="538000" y="1327227"/>
            <a:ext cx="1188250" cy="1181675"/>
          </a:xfrm>
          <a:prstGeom prst="rect">
            <a:avLst/>
          </a:prstGeom>
          <a:noFill/>
          <a:ln>
            <a:noFill/>
          </a:ln>
        </p:spPr>
      </p:pic>
      <p:sp>
        <p:nvSpPr>
          <p:cNvPr id="128" name="Google Shape;128;p26"/>
          <p:cNvSpPr txBox="1"/>
          <p:nvPr/>
        </p:nvSpPr>
        <p:spPr>
          <a:xfrm>
            <a:off x="94925" y="2441075"/>
            <a:ext cx="2079900" cy="636900"/>
          </a:xfrm>
          <a:prstGeom prst="rect">
            <a:avLst/>
          </a:prstGeom>
          <a:noFill/>
          <a:ln>
            <a:noFill/>
          </a:ln>
        </p:spPr>
        <p:txBody>
          <a:bodyPr spcFirstLastPara="1" wrap="square" lIns="147725" tIns="147725" rIns="147725" bIns="147725" anchor="t" anchorCtr="0">
            <a:spAutoFit/>
          </a:bodyPr>
          <a:lstStyle/>
          <a:p>
            <a:pPr marL="0" marR="0" lvl="0" indent="0" algn="ctr" rtl="0">
              <a:lnSpc>
                <a:spcPct val="100000"/>
              </a:lnSpc>
              <a:spcBef>
                <a:spcPts val="0"/>
              </a:spcBef>
              <a:spcAft>
                <a:spcPts val="1000"/>
              </a:spcAft>
              <a:buNone/>
            </a:pPr>
            <a:r>
              <a:rPr lang="es" sz="1100">
                <a:solidFill>
                  <a:srgbClr val="2B303C"/>
                </a:solidFill>
                <a:latin typeface="Montserrat Medium"/>
                <a:ea typeface="Montserrat Medium"/>
                <a:cs typeface="Montserrat Medium"/>
                <a:sym typeface="Montserrat Medium"/>
              </a:rPr>
              <a:t>Minerva Estefanía Núñez Manjarrez</a:t>
            </a:r>
            <a:endParaRPr sz="1100">
              <a:solidFill>
                <a:srgbClr val="2B303C"/>
              </a:solidFill>
              <a:latin typeface="Montserrat Medium"/>
              <a:ea typeface="Montserrat Medium"/>
              <a:cs typeface="Montserrat Medium"/>
              <a:sym typeface="Montserrat Medium"/>
            </a:endParaRPr>
          </a:p>
        </p:txBody>
      </p:sp>
      <p:sp>
        <p:nvSpPr>
          <p:cNvPr id="129" name="Google Shape;129;p26"/>
          <p:cNvSpPr/>
          <p:nvPr/>
        </p:nvSpPr>
        <p:spPr>
          <a:xfrm>
            <a:off x="2696975" y="1168763"/>
            <a:ext cx="1495200" cy="1366200"/>
          </a:xfrm>
          <a:prstGeom prst="ellipse">
            <a:avLst/>
          </a:prstGeom>
          <a:noFill/>
          <a:ln w="25400" cap="flat" cmpd="sng">
            <a:solidFill>
              <a:srgbClr val="D2D7D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0" name="Google Shape;130;p26"/>
          <p:cNvSpPr/>
          <p:nvPr/>
        </p:nvSpPr>
        <p:spPr>
          <a:xfrm>
            <a:off x="5506600" y="1142700"/>
            <a:ext cx="1495200" cy="1366200"/>
          </a:xfrm>
          <a:prstGeom prst="ellipse">
            <a:avLst/>
          </a:prstGeom>
          <a:noFill/>
          <a:ln w="25400" cap="flat" cmpd="sng">
            <a:solidFill>
              <a:srgbClr val="D2D7D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1" name="Google Shape;131;p26"/>
          <p:cNvSpPr/>
          <p:nvPr/>
        </p:nvSpPr>
        <p:spPr>
          <a:xfrm>
            <a:off x="1606625" y="2969350"/>
            <a:ext cx="1495200" cy="1366200"/>
          </a:xfrm>
          <a:prstGeom prst="ellipse">
            <a:avLst/>
          </a:prstGeom>
          <a:noFill/>
          <a:ln w="25400" cap="flat" cmpd="sng">
            <a:solidFill>
              <a:srgbClr val="D2D7D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2" name="Google Shape;132;p26"/>
          <p:cNvSpPr/>
          <p:nvPr/>
        </p:nvSpPr>
        <p:spPr>
          <a:xfrm>
            <a:off x="6538237" y="2969300"/>
            <a:ext cx="1495200" cy="1366200"/>
          </a:xfrm>
          <a:prstGeom prst="ellipse">
            <a:avLst/>
          </a:prstGeom>
          <a:noFill/>
          <a:ln w="25400" cap="flat" cmpd="sng">
            <a:solidFill>
              <a:srgbClr val="D2D7D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3" name="Google Shape;133;p26"/>
          <p:cNvSpPr/>
          <p:nvPr/>
        </p:nvSpPr>
        <p:spPr>
          <a:xfrm>
            <a:off x="4277650" y="3056150"/>
            <a:ext cx="1495200" cy="1366200"/>
          </a:xfrm>
          <a:prstGeom prst="ellipse">
            <a:avLst/>
          </a:prstGeom>
          <a:noFill/>
          <a:ln w="25400" cap="flat" cmpd="sng">
            <a:solidFill>
              <a:srgbClr val="D2D7D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4" name="Google Shape;134;p26"/>
          <p:cNvSpPr txBox="1"/>
          <p:nvPr/>
        </p:nvSpPr>
        <p:spPr>
          <a:xfrm>
            <a:off x="2473925" y="2441075"/>
            <a:ext cx="2079900" cy="636900"/>
          </a:xfrm>
          <a:prstGeom prst="rect">
            <a:avLst/>
          </a:prstGeom>
          <a:noFill/>
          <a:ln>
            <a:noFill/>
          </a:ln>
        </p:spPr>
        <p:txBody>
          <a:bodyPr spcFirstLastPara="1" wrap="square" lIns="147725" tIns="147725" rIns="147725" bIns="147725" anchor="t" anchorCtr="0">
            <a:spAutoFit/>
          </a:bodyPr>
          <a:lstStyle/>
          <a:p>
            <a:pPr marL="0" marR="0" lvl="0" indent="0" algn="ctr" rtl="0">
              <a:lnSpc>
                <a:spcPct val="100000"/>
              </a:lnSpc>
              <a:spcBef>
                <a:spcPts val="0"/>
              </a:spcBef>
              <a:spcAft>
                <a:spcPts val="1000"/>
              </a:spcAft>
              <a:buNone/>
            </a:pPr>
            <a:r>
              <a:rPr lang="es" sz="1100">
                <a:solidFill>
                  <a:srgbClr val="2B303C"/>
                </a:solidFill>
                <a:latin typeface="Montserrat Medium"/>
                <a:ea typeface="Montserrat Medium"/>
                <a:cs typeface="Montserrat Medium"/>
                <a:sym typeface="Montserrat Medium"/>
              </a:rPr>
              <a:t>Kevin Martin Rivera Castro</a:t>
            </a:r>
            <a:endParaRPr sz="1100">
              <a:solidFill>
                <a:srgbClr val="2B303C"/>
              </a:solidFill>
              <a:latin typeface="Montserrat Medium"/>
              <a:ea typeface="Montserrat Medium"/>
              <a:cs typeface="Montserrat Medium"/>
              <a:sym typeface="Montserrat Medium"/>
            </a:endParaRPr>
          </a:p>
        </p:txBody>
      </p:sp>
      <p:sp>
        <p:nvSpPr>
          <p:cNvPr id="135" name="Google Shape;135;p26"/>
          <p:cNvSpPr txBox="1"/>
          <p:nvPr/>
        </p:nvSpPr>
        <p:spPr>
          <a:xfrm>
            <a:off x="5217325" y="2441075"/>
            <a:ext cx="2079900" cy="467700"/>
          </a:xfrm>
          <a:prstGeom prst="rect">
            <a:avLst/>
          </a:prstGeom>
          <a:noFill/>
          <a:ln>
            <a:noFill/>
          </a:ln>
        </p:spPr>
        <p:txBody>
          <a:bodyPr spcFirstLastPara="1" wrap="square" lIns="147725" tIns="147725" rIns="147725" bIns="147725" anchor="t" anchorCtr="0">
            <a:spAutoFit/>
          </a:bodyPr>
          <a:lstStyle/>
          <a:p>
            <a:pPr marL="0" marR="0" lvl="0" indent="0" algn="ctr" rtl="0">
              <a:lnSpc>
                <a:spcPct val="100000"/>
              </a:lnSpc>
              <a:spcBef>
                <a:spcPts val="0"/>
              </a:spcBef>
              <a:spcAft>
                <a:spcPts val="1000"/>
              </a:spcAft>
              <a:buNone/>
            </a:pPr>
            <a:r>
              <a:rPr lang="es" sz="1100">
                <a:solidFill>
                  <a:srgbClr val="2B303C"/>
                </a:solidFill>
                <a:latin typeface="Montserrat Medium"/>
                <a:ea typeface="Montserrat Medium"/>
                <a:cs typeface="Montserrat Medium"/>
                <a:sym typeface="Montserrat Medium"/>
              </a:rPr>
              <a:t>Nicky García Fierros</a:t>
            </a:r>
            <a:endParaRPr sz="1100">
              <a:solidFill>
                <a:srgbClr val="2B303C"/>
              </a:solidFill>
              <a:latin typeface="Montserrat Medium"/>
              <a:ea typeface="Montserrat Medium"/>
              <a:cs typeface="Montserrat Medium"/>
              <a:sym typeface="Montserrat Medium"/>
            </a:endParaRPr>
          </a:p>
        </p:txBody>
      </p:sp>
      <p:sp>
        <p:nvSpPr>
          <p:cNvPr id="136" name="Google Shape;136;p26"/>
          <p:cNvSpPr txBox="1"/>
          <p:nvPr/>
        </p:nvSpPr>
        <p:spPr>
          <a:xfrm>
            <a:off x="1314275" y="4257825"/>
            <a:ext cx="2079900" cy="636900"/>
          </a:xfrm>
          <a:prstGeom prst="rect">
            <a:avLst/>
          </a:prstGeom>
          <a:noFill/>
          <a:ln>
            <a:noFill/>
          </a:ln>
        </p:spPr>
        <p:txBody>
          <a:bodyPr spcFirstLastPara="1" wrap="square" lIns="147725" tIns="147725" rIns="147725" bIns="147725" anchor="t" anchorCtr="0">
            <a:spAutoFit/>
          </a:bodyPr>
          <a:lstStyle/>
          <a:p>
            <a:pPr marL="0" marR="0" lvl="0" indent="0" algn="ctr" rtl="0">
              <a:lnSpc>
                <a:spcPct val="100000"/>
              </a:lnSpc>
              <a:spcBef>
                <a:spcPts val="0"/>
              </a:spcBef>
              <a:spcAft>
                <a:spcPts val="1000"/>
              </a:spcAft>
              <a:buNone/>
            </a:pPr>
            <a:r>
              <a:rPr lang="es" sz="1100">
                <a:solidFill>
                  <a:srgbClr val="2B303C"/>
                </a:solidFill>
                <a:latin typeface="Montserrat Medium"/>
                <a:ea typeface="Montserrat Medium"/>
                <a:cs typeface="Montserrat Medium"/>
                <a:sym typeface="Montserrat Medium"/>
              </a:rPr>
              <a:t>Jesús Manuel Jiménez Cardoza</a:t>
            </a:r>
            <a:endParaRPr sz="1100">
              <a:solidFill>
                <a:srgbClr val="2B303C"/>
              </a:solidFill>
              <a:latin typeface="Montserrat Medium"/>
              <a:ea typeface="Montserrat Medium"/>
              <a:cs typeface="Montserrat Medium"/>
              <a:sym typeface="Montserrat Medium"/>
            </a:endParaRPr>
          </a:p>
        </p:txBody>
      </p:sp>
      <p:sp>
        <p:nvSpPr>
          <p:cNvPr id="137" name="Google Shape;137;p26"/>
          <p:cNvSpPr txBox="1"/>
          <p:nvPr/>
        </p:nvSpPr>
        <p:spPr>
          <a:xfrm>
            <a:off x="3985300" y="4257825"/>
            <a:ext cx="2079900" cy="636900"/>
          </a:xfrm>
          <a:prstGeom prst="rect">
            <a:avLst/>
          </a:prstGeom>
          <a:noFill/>
          <a:ln>
            <a:noFill/>
          </a:ln>
        </p:spPr>
        <p:txBody>
          <a:bodyPr spcFirstLastPara="1" wrap="square" lIns="147725" tIns="147725" rIns="147725" bIns="147725" anchor="t" anchorCtr="0">
            <a:spAutoFit/>
          </a:bodyPr>
          <a:lstStyle/>
          <a:p>
            <a:pPr marL="0" marR="0" lvl="0" indent="0" algn="ctr" rtl="0">
              <a:lnSpc>
                <a:spcPct val="100000"/>
              </a:lnSpc>
              <a:spcBef>
                <a:spcPts val="0"/>
              </a:spcBef>
              <a:spcAft>
                <a:spcPts val="1000"/>
              </a:spcAft>
              <a:buNone/>
            </a:pPr>
            <a:r>
              <a:rPr lang="es" sz="1100">
                <a:solidFill>
                  <a:srgbClr val="2B303C"/>
                </a:solidFill>
                <a:latin typeface="Montserrat Medium"/>
                <a:ea typeface="Montserrat Medium"/>
                <a:cs typeface="Montserrat Medium"/>
                <a:sym typeface="Montserrat Medium"/>
              </a:rPr>
              <a:t>Luis Mateo Patricio Pineda</a:t>
            </a:r>
            <a:endParaRPr sz="1100">
              <a:solidFill>
                <a:srgbClr val="2B303C"/>
              </a:solidFill>
              <a:latin typeface="Montserrat Medium"/>
              <a:ea typeface="Montserrat Medium"/>
              <a:cs typeface="Montserrat Medium"/>
              <a:sym typeface="Montserrat Medium"/>
            </a:endParaRPr>
          </a:p>
        </p:txBody>
      </p:sp>
      <p:sp>
        <p:nvSpPr>
          <p:cNvPr id="138" name="Google Shape;138;p26"/>
          <p:cNvSpPr txBox="1"/>
          <p:nvPr/>
        </p:nvSpPr>
        <p:spPr>
          <a:xfrm>
            <a:off x="6245875" y="4257825"/>
            <a:ext cx="2079900" cy="467700"/>
          </a:xfrm>
          <a:prstGeom prst="rect">
            <a:avLst/>
          </a:prstGeom>
          <a:noFill/>
          <a:ln>
            <a:noFill/>
          </a:ln>
        </p:spPr>
        <p:txBody>
          <a:bodyPr spcFirstLastPara="1" wrap="square" lIns="147725" tIns="147725" rIns="147725" bIns="147725" anchor="t" anchorCtr="0">
            <a:spAutoFit/>
          </a:bodyPr>
          <a:lstStyle/>
          <a:p>
            <a:pPr marL="0" marR="0" lvl="0" indent="0" algn="ctr" rtl="0">
              <a:lnSpc>
                <a:spcPct val="100000"/>
              </a:lnSpc>
              <a:spcBef>
                <a:spcPts val="0"/>
              </a:spcBef>
              <a:spcAft>
                <a:spcPts val="1000"/>
              </a:spcAft>
              <a:buNone/>
            </a:pPr>
            <a:r>
              <a:rPr lang="es" sz="1100">
                <a:solidFill>
                  <a:srgbClr val="2B303C"/>
                </a:solidFill>
                <a:latin typeface="Montserrat Medium"/>
                <a:ea typeface="Montserrat Medium"/>
                <a:cs typeface="Montserrat Medium"/>
                <a:sym typeface="Montserrat Medium"/>
              </a:rPr>
              <a:t>Mayte Neri Armenta</a:t>
            </a:r>
            <a:endParaRPr sz="1100">
              <a:solidFill>
                <a:srgbClr val="2B303C"/>
              </a:solidFill>
              <a:latin typeface="Montserrat Medium"/>
              <a:ea typeface="Montserrat Medium"/>
              <a:cs typeface="Montserrat Medium"/>
              <a:sym typeface="Montserrat Medium"/>
            </a:endParaRPr>
          </a:p>
        </p:txBody>
      </p:sp>
      <p:pic>
        <p:nvPicPr>
          <p:cNvPr id="139" name="Google Shape;139;p26"/>
          <p:cNvPicPr preferRelativeResize="0"/>
          <p:nvPr/>
        </p:nvPicPr>
        <p:blipFill>
          <a:blip r:embed="rId5">
            <a:alphaModFix/>
          </a:blip>
          <a:stretch>
            <a:fillRect/>
          </a:stretch>
        </p:blipFill>
        <p:spPr>
          <a:xfrm>
            <a:off x="1683900" y="3056150"/>
            <a:ext cx="1188250" cy="1193350"/>
          </a:xfrm>
          <a:prstGeom prst="rect">
            <a:avLst/>
          </a:prstGeom>
          <a:noFill/>
          <a:ln>
            <a:noFill/>
          </a:ln>
        </p:spPr>
      </p:pic>
      <p:sp>
        <p:nvSpPr>
          <p:cNvPr id="140" name="Google Shape;140;p26"/>
          <p:cNvSpPr txBox="1"/>
          <p:nvPr/>
        </p:nvSpPr>
        <p:spPr>
          <a:xfrm rot="-5400000">
            <a:off x="7776028" y="3285951"/>
            <a:ext cx="1953900" cy="397800"/>
          </a:xfrm>
          <a:prstGeom prst="rect">
            <a:avLst/>
          </a:prstGeom>
          <a:noFill/>
          <a:ln>
            <a:noFill/>
          </a:ln>
        </p:spPr>
        <p:txBody>
          <a:bodyPr spcFirstLastPara="1" wrap="square" lIns="91525" tIns="91525" rIns="91525" bIns="915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
                <a:solidFill>
                  <a:srgbClr val="D8D8D8"/>
                </a:solidFill>
                <a:latin typeface="Montserrat"/>
                <a:ea typeface="Montserrat"/>
                <a:cs typeface="Montserrat"/>
                <a:sym typeface="Montserrat"/>
              </a:rPr>
              <a:t>Página 2</a:t>
            </a:r>
            <a:endParaRPr sz="1400" b="0" i="0" u="none" strike="noStrike" cap="none">
              <a:solidFill>
                <a:srgbClr val="D8D8D8"/>
              </a:solidFill>
              <a:latin typeface="Montserrat"/>
              <a:ea typeface="Montserrat"/>
              <a:cs typeface="Montserrat"/>
              <a:sym typeface="Montserrat"/>
            </a:endParaRPr>
          </a:p>
        </p:txBody>
      </p:sp>
      <p:pic>
        <p:nvPicPr>
          <p:cNvPr id="141" name="Google Shape;141;p26"/>
          <p:cNvPicPr preferRelativeResize="0"/>
          <p:nvPr/>
        </p:nvPicPr>
        <p:blipFill>
          <a:blip r:embed="rId6">
            <a:alphaModFix/>
          </a:blip>
          <a:stretch>
            <a:fillRect/>
          </a:stretch>
        </p:blipFill>
        <p:spPr>
          <a:xfrm>
            <a:off x="91774" y="4345575"/>
            <a:ext cx="599889" cy="689399"/>
          </a:xfrm>
          <a:prstGeom prst="rect">
            <a:avLst/>
          </a:prstGeom>
          <a:noFill/>
          <a:ln>
            <a:noFill/>
          </a:ln>
        </p:spPr>
      </p:pic>
      <p:pic>
        <p:nvPicPr>
          <p:cNvPr id="142" name="Google Shape;142;p26"/>
          <p:cNvPicPr preferRelativeResize="0"/>
          <p:nvPr/>
        </p:nvPicPr>
        <p:blipFill>
          <a:blip r:embed="rId7">
            <a:alphaModFix/>
          </a:blip>
          <a:stretch>
            <a:fillRect/>
          </a:stretch>
        </p:blipFill>
        <p:spPr>
          <a:xfrm>
            <a:off x="4367788" y="2969325"/>
            <a:ext cx="1314900" cy="1266900"/>
          </a:xfrm>
          <a:prstGeom prst="ellipse">
            <a:avLst/>
          </a:prstGeom>
          <a:noFill/>
          <a:ln>
            <a:noFill/>
          </a:ln>
        </p:spPr>
      </p:pic>
      <p:pic>
        <p:nvPicPr>
          <p:cNvPr id="143" name="Google Shape;143;p26"/>
          <p:cNvPicPr preferRelativeResize="0"/>
          <p:nvPr/>
        </p:nvPicPr>
        <p:blipFill>
          <a:blip r:embed="rId8">
            <a:alphaModFix/>
          </a:blip>
          <a:stretch>
            <a:fillRect/>
          </a:stretch>
        </p:blipFill>
        <p:spPr>
          <a:xfrm>
            <a:off x="6876600" y="3056150"/>
            <a:ext cx="1060800" cy="1181700"/>
          </a:xfrm>
          <a:prstGeom prst="ellipse">
            <a:avLst/>
          </a:prstGeom>
          <a:noFill/>
          <a:ln>
            <a:noFill/>
          </a:ln>
        </p:spPr>
      </p:pic>
      <p:pic>
        <p:nvPicPr>
          <p:cNvPr id="144" name="Google Shape;144;p26"/>
          <p:cNvPicPr preferRelativeResize="0"/>
          <p:nvPr/>
        </p:nvPicPr>
        <p:blipFill rotWithShape="1">
          <a:blip r:embed="rId9">
            <a:alphaModFix/>
          </a:blip>
          <a:srcRect b="21783"/>
          <a:stretch/>
        </p:blipFill>
        <p:spPr>
          <a:xfrm>
            <a:off x="2919725" y="1338475"/>
            <a:ext cx="1188300" cy="1113600"/>
          </a:xfrm>
          <a:prstGeom prst="ellipse">
            <a:avLst/>
          </a:prstGeom>
          <a:noFill/>
          <a:ln>
            <a:noFill/>
          </a:ln>
          <a:effectLst>
            <a:outerShdw blurRad="57150" dist="19050" dir="5400000" algn="bl" rotWithShape="0">
              <a:srgbClr val="000000">
                <a:alpha val="50000"/>
              </a:srgbClr>
            </a:outerShdw>
          </a:effectLst>
        </p:spPr>
      </p:pic>
      <p:pic>
        <p:nvPicPr>
          <p:cNvPr id="145" name="Google Shape;145;p26"/>
          <p:cNvPicPr preferRelativeResize="0"/>
          <p:nvPr/>
        </p:nvPicPr>
        <p:blipFill>
          <a:blip r:embed="rId10">
            <a:alphaModFix/>
          </a:blip>
          <a:stretch>
            <a:fillRect/>
          </a:stretch>
        </p:blipFill>
        <p:spPr>
          <a:xfrm>
            <a:off x="5635450" y="1288975"/>
            <a:ext cx="1237500" cy="1212600"/>
          </a:xfrm>
          <a:prstGeom prst="ellipse">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6A39"/>
        </a:solidFill>
        <a:effectLst/>
      </p:bgPr>
    </p:bg>
    <p:spTree>
      <p:nvGrpSpPr>
        <p:cNvPr id="1" name="Shape 149"/>
        <p:cNvGrpSpPr/>
        <p:nvPr/>
      </p:nvGrpSpPr>
      <p:grpSpPr>
        <a:xfrm>
          <a:off x="0" y="0"/>
          <a:ext cx="0" cy="0"/>
          <a:chOff x="0" y="0"/>
          <a:chExt cx="0" cy="0"/>
        </a:xfrm>
      </p:grpSpPr>
      <p:pic>
        <p:nvPicPr>
          <p:cNvPr id="150" name="Google Shape;150;p27"/>
          <p:cNvPicPr preferRelativeResize="0"/>
          <p:nvPr/>
        </p:nvPicPr>
        <p:blipFill rotWithShape="1">
          <a:blip r:embed="rId3">
            <a:alphaModFix/>
          </a:blip>
          <a:srcRect l="18" t="12445" r="9867" b="6948"/>
          <a:stretch/>
        </p:blipFill>
        <p:spPr>
          <a:xfrm>
            <a:off x="3464057" y="0"/>
            <a:ext cx="5679938" cy="5143498"/>
          </a:xfrm>
          <a:prstGeom prst="rect">
            <a:avLst/>
          </a:prstGeom>
          <a:noFill/>
          <a:ln>
            <a:noFill/>
          </a:ln>
        </p:spPr>
      </p:pic>
      <p:sp>
        <p:nvSpPr>
          <p:cNvPr id="151" name="Google Shape;151;p27"/>
          <p:cNvSpPr txBox="1"/>
          <p:nvPr/>
        </p:nvSpPr>
        <p:spPr>
          <a:xfrm>
            <a:off x="684473" y="2071282"/>
            <a:ext cx="6894300" cy="891300"/>
          </a:xfrm>
          <a:prstGeom prst="rect">
            <a:avLst/>
          </a:prstGeom>
          <a:noFill/>
          <a:ln>
            <a:noFill/>
          </a:ln>
        </p:spPr>
        <p:txBody>
          <a:bodyPr spcFirstLastPara="1" wrap="square" lIns="91525" tIns="91525" rIns="91525" bIns="91525"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 sz="2000" b="1">
                <a:solidFill>
                  <a:schemeClr val="lt1"/>
                </a:solidFill>
                <a:latin typeface="Montserrat"/>
                <a:ea typeface="Montserrat"/>
                <a:cs typeface="Montserrat"/>
                <a:sym typeface="Montserrat"/>
              </a:rPr>
              <a:t>“No estoy aceptando las cosas que no puedo cambiar, estoy cambiando las cosas que no puedo aceptar”</a:t>
            </a:r>
            <a:endParaRPr sz="2000" b="1" i="0" u="none" strike="noStrike" cap="none">
              <a:solidFill>
                <a:schemeClr val="lt1"/>
              </a:solidFill>
              <a:latin typeface="Montserrat"/>
              <a:ea typeface="Montserrat"/>
              <a:cs typeface="Montserrat"/>
              <a:sym typeface="Montserrat"/>
            </a:endParaRPr>
          </a:p>
        </p:txBody>
      </p:sp>
      <p:sp>
        <p:nvSpPr>
          <p:cNvPr id="152" name="Google Shape;152;p27"/>
          <p:cNvSpPr txBox="1"/>
          <p:nvPr/>
        </p:nvSpPr>
        <p:spPr>
          <a:xfrm>
            <a:off x="670673" y="3038827"/>
            <a:ext cx="3921300" cy="514500"/>
          </a:xfrm>
          <a:prstGeom prst="rect">
            <a:avLst/>
          </a:prstGeom>
          <a:noFill/>
          <a:ln>
            <a:noFill/>
          </a:ln>
        </p:spPr>
        <p:txBody>
          <a:bodyPr spcFirstLastPara="1" wrap="square" lIns="91525" tIns="91525" rIns="91525" bIns="915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 sz="2000">
                <a:solidFill>
                  <a:schemeClr val="lt1"/>
                </a:solidFill>
                <a:latin typeface="Montserrat"/>
                <a:ea typeface="Montserrat"/>
                <a:cs typeface="Montserrat"/>
                <a:sym typeface="Montserrat"/>
              </a:rPr>
              <a:t>Angela Davis</a:t>
            </a:r>
            <a:endParaRPr sz="2000" b="0" i="0" u="none" strike="noStrike" cap="none">
              <a:solidFill>
                <a:schemeClr val="lt1"/>
              </a:solidFill>
              <a:latin typeface="Montserrat"/>
              <a:ea typeface="Montserrat"/>
              <a:cs typeface="Montserrat"/>
              <a:sym typeface="Montserrat"/>
            </a:endParaRPr>
          </a:p>
        </p:txBody>
      </p:sp>
      <p:cxnSp>
        <p:nvCxnSpPr>
          <p:cNvPr id="153" name="Google Shape;153;p27"/>
          <p:cNvCxnSpPr/>
          <p:nvPr/>
        </p:nvCxnSpPr>
        <p:spPr>
          <a:xfrm>
            <a:off x="3419675" y="3066225"/>
            <a:ext cx="1450500" cy="0"/>
          </a:xfrm>
          <a:prstGeom prst="straightConnector1">
            <a:avLst/>
          </a:prstGeom>
          <a:noFill/>
          <a:ln w="28575" cap="flat" cmpd="sng">
            <a:solidFill>
              <a:srgbClr val="182227"/>
            </a:solidFill>
            <a:prstDash val="solid"/>
            <a:round/>
            <a:headEnd type="none" w="sm" len="sm"/>
            <a:tailEnd type="none" w="sm" len="sm"/>
          </a:ln>
        </p:spPr>
      </p:cxnSp>
      <p:pic>
        <p:nvPicPr>
          <p:cNvPr id="154" name="Google Shape;154;p27"/>
          <p:cNvPicPr preferRelativeResize="0"/>
          <p:nvPr/>
        </p:nvPicPr>
        <p:blipFill rotWithShape="1">
          <a:blip r:embed="rId4">
            <a:alphaModFix/>
          </a:blip>
          <a:srcRect/>
          <a:stretch/>
        </p:blipFill>
        <p:spPr>
          <a:xfrm flipH="1">
            <a:off x="367126" y="226626"/>
            <a:ext cx="110135" cy="1543819"/>
          </a:xfrm>
          <a:prstGeom prst="rect">
            <a:avLst/>
          </a:prstGeom>
          <a:noFill/>
          <a:ln>
            <a:noFill/>
          </a:ln>
        </p:spPr>
      </p:pic>
      <p:pic>
        <p:nvPicPr>
          <p:cNvPr id="155" name="Google Shape;155;p27"/>
          <p:cNvPicPr preferRelativeResize="0"/>
          <p:nvPr/>
        </p:nvPicPr>
        <p:blipFill rotWithShape="1">
          <a:blip r:embed="rId5">
            <a:alphaModFix/>
          </a:blip>
          <a:srcRect/>
          <a:stretch/>
        </p:blipFill>
        <p:spPr>
          <a:xfrm>
            <a:off x="8079503" y="4448171"/>
            <a:ext cx="932277" cy="495926"/>
          </a:xfrm>
          <a:prstGeom prst="rect">
            <a:avLst/>
          </a:prstGeom>
          <a:noFill/>
          <a:ln>
            <a:noFill/>
          </a:ln>
        </p:spPr>
      </p:pic>
      <p:cxnSp>
        <p:nvCxnSpPr>
          <p:cNvPr id="156" name="Google Shape;156;p27"/>
          <p:cNvCxnSpPr/>
          <p:nvPr/>
        </p:nvCxnSpPr>
        <p:spPr>
          <a:xfrm>
            <a:off x="785260" y="3018039"/>
            <a:ext cx="1751700" cy="0"/>
          </a:xfrm>
          <a:prstGeom prst="straightConnector1">
            <a:avLst/>
          </a:prstGeom>
          <a:noFill/>
          <a:ln w="28575" cap="flat" cmpd="sng">
            <a:solidFill>
              <a:srgbClr val="182227"/>
            </a:solidFill>
            <a:prstDash val="solid"/>
            <a:round/>
            <a:headEnd type="none" w="sm" len="sm"/>
            <a:tailEnd type="none" w="sm" len="sm"/>
          </a:ln>
        </p:spPr>
      </p:cxnSp>
      <p:pic>
        <p:nvPicPr>
          <p:cNvPr id="157" name="Google Shape;157;p27"/>
          <p:cNvPicPr preferRelativeResize="0"/>
          <p:nvPr/>
        </p:nvPicPr>
        <p:blipFill>
          <a:blip r:embed="rId6">
            <a:alphaModFix/>
          </a:blip>
          <a:stretch>
            <a:fillRect/>
          </a:stretch>
        </p:blipFill>
        <p:spPr>
          <a:xfrm>
            <a:off x="97725" y="4356348"/>
            <a:ext cx="572949" cy="658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162" name="Google Shape;162;p28"/>
          <p:cNvPicPr preferRelativeResize="0"/>
          <p:nvPr/>
        </p:nvPicPr>
        <p:blipFill rotWithShape="1">
          <a:blip r:embed="rId3">
            <a:alphaModFix/>
          </a:blip>
          <a:srcRect/>
          <a:stretch/>
        </p:blipFill>
        <p:spPr>
          <a:xfrm>
            <a:off x="301423" y="460770"/>
            <a:ext cx="865012" cy="76373"/>
          </a:xfrm>
          <a:prstGeom prst="rect">
            <a:avLst/>
          </a:prstGeom>
          <a:noFill/>
          <a:ln>
            <a:noFill/>
          </a:ln>
        </p:spPr>
      </p:pic>
      <p:sp>
        <p:nvSpPr>
          <p:cNvPr id="163" name="Google Shape;163;p28"/>
          <p:cNvSpPr txBox="1"/>
          <p:nvPr/>
        </p:nvSpPr>
        <p:spPr>
          <a:xfrm>
            <a:off x="1388199" y="269100"/>
            <a:ext cx="6441300" cy="465300"/>
          </a:xfrm>
          <a:prstGeom prst="rect">
            <a:avLst/>
          </a:prstGeom>
          <a:noFill/>
          <a:ln>
            <a:noFill/>
          </a:ln>
        </p:spPr>
        <p:txBody>
          <a:bodyPr spcFirstLastPara="1" wrap="square" lIns="91525" tIns="91525" rIns="91525" bIns="91525" anchor="ctr" anchorCtr="0">
            <a:noAutofit/>
          </a:bodyPr>
          <a:lstStyle/>
          <a:p>
            <a:pPr marL="0" marR="0" lvl="0" indent="0" algn="l" rtl="0">
              <a:lnSpc>
                <a:spcPct val="100000"/>
              </a:lnSpc>
              <a:spcBef>
                <a:spcPts val="0"/>
              </a:spcBef>
              <a:spcAft>
                <a:spcPts val="0"/>
              </a:spcAft>
              <a:buClr>
                <a:srgbClr val="000000"/>
              </a:buClr>
              <a:buSzPts val="2500"/>
              <a:buFont typeface="Arial"/>
              <a:buNone/>
            </a:pPr>
            <a:r>
              <a:rPr lang="es" sz="2500" b="1">
                <a:solidFill>
                  <a:srgbClr val="16181C"/>
                </a:solidFill>
                <a:latin typeface="Montserrat"/>
                <a:ea typeface="Montserrat"/>
                <a:cs typeface="Montserrat"/>
                <a:sym typeface="Montserrat"/>
              </a:rPr>
              <a:t>Situación de personas desaparecidas en México </a:t>
            </a:r>
            <a:endParaRPr sz="2500" b="0" i="0" u="none" strike="noStrike" cap="none">
              <a:solidFill>
                <a:srgbClr val="16181C"/>
              </a:solidFill>
              <a:latin typeface="Montserrat"/>
              <a:ea typeface="Montserrat"/>
              <a:cs typeface="Montserrat"/>
              <a:sym typeface="Montserrat"/>
            </a:endParaRPr>
          </a:p>
        </p:txBody>
      </p:sp>
      <p:cxnSp>
        <p:nvCxnSpPr>
          <p:cNvPr id="164" name="Google Shape;164;p28"/>
          <p:cNvCxnSpPr/>
          <p:nvPr/>
        </p:nvCxnSpPr>
        <p:spPr>
          <a:xfrm>
            <a:off x="8752977" y="-7"/>
            <a:ext cx="0" cy="2517600"/>
          </a:xfrm>
          <a:prstGeom prst="straightConnector1">
            <a:avLst/>
          </a:prstGeom>
          <a:noFill/>
          <a:ln w="19050" cap="flat" cmpd="sng">
            <a:solidFill>
              <a:srgbClr val="FF6A39"/>
            </a:solidFill>
            <a:prstDash val="solid"/>
            <a:round/>
            <a:headEnd type="none" w="sm" len="sm"/>
            <a:tailEnd type="none" w="sm" len="sm"/>
          </a:ln>
        </p:spPr>
      </p:cxnSp>
      <p:cxnSp>
        <p:nvCxnSpPr>
          <p:cNvPr id="165" name="Google Shape;165;p28"/>
          <p:cNvCxnSpPr/>
          <p:nvPr/>
        </p:nvCxnSpPr>
        <p:spPr>
          <a:xfrm>
            <a:off x="8752981" y="4454140"/>
            <a:ext cx="0" cy="689400"/>
          </a:xfrm>
          <a:prstGeom prst="straightConnector1">
            <a:avLst/>
          </a:prstGeom>
          <a:noFill/>
          <a:ln w="19050" cap="flat" cmpd="sng">
            <a:solidFill>
              <a:srgbClr val="FF6A39"/>
            </a:solidFill>
            <a:prstDash val="solid"/>
            <a:round/>
            <a:headEnd type="none" w="sm" len="sm"/>
            <a:tailEnd type="none" w="sm" len="sm"/>
          </a:ln>
        </p:spPr>
      </p:cxnSp>
      <p:sp>
        <p:nvSpPr>
          <p:cNvPr id="166" name="Google Shape;166;p28"/>
          <p:cNvSpPr txBox="1"/>
          <p:nvPr/>
        </p:nvSpPr>
        <p:spPr>
          <a:xfrm rot="-5400000">
            <a:off x="7776028" y="3285951"/>
            <a:ext cx="1953900" cy="397800"/>
          </a:xfrm>
          <a:prstGeom prst="rect">
            <a:avLst/>
          </a:prstGeom>
          <a:noFill/>
          <a:ln>
            <a:noFill/>
          </a:ln>
        </p:spPr>
        <p:txBody>
          <a:bodyPr spcFirstLastPara="1" wrap="square" lIns="91525" tIns="91525" rIns="91525" bIns="915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
                <a:solidFill>
                  <a:srgbClr val="D8D8D8"/>
                </a:solidFill>
                <a:latin typeface="Montserrat"/>
                <a:ea typeface="Montserrat"/>
                <a:cs typeface="Montserrat"/>
                <a:sym typeface="Montserrat"/>
              </a:rPr>
              <a:t>Página 4</a:t>
            </a:r>
            <a:endParaRPr sz="1400" b="0" i="0" u="none" strike="noStrike" cap="none">
              <a:solidFill>
                <a:srgbClr val="D8D8D8"/>
              </a:solidFill>
              <a:latin typeface="Montserrat"/>
              <a:ea typeface="Montserrat"/>
              <a:cs typeface="Montserrat"/>
              <a:sym typeface="Montserrat"/>
            </a:endParaRPr>
          </a:p>
        </p:txBody>
      </p:sp>
      <p:sp>
        <p:nvSpPr>
          <p:cNvPr id="167" name="Google Shape;167;p28"/>
          <p:cNvSpPr txBox="1"/>
          <p:nvPr/>
        </p:nvSpPr>
        <p:spPr>
          <a:xfrm>
            <a:off x="1289847" y="1977988"/>
            <a:ext cx="1938900" cy="1756800"/>
          </a:xfrm>
          <a:prstGeom prst="rect">
            <a:avLst/>
          </a:prstGeom>
          <a:noFill/>
          <a:ln>
            <a:noFill/>
          </a:ln>
        </p:spPr>
        <p:txBody>
          <a:bodyPr spcFirstLastPara="1" wrap="square" lIns="91525" tIns="91525" rIns="91525" bIns="91525" anchor="ctr" anchorCtr="0">
            <a:noAutofit/>
          </a:bodyPr>
          <a:lstStyle/>
          <a:p>
            <a:pPr marL="0" marR="0" lvl="0" indent="0" algn="ctr" rtl="0">
              <a:lnSpc>
                <a:spcPct val="100000"/>
              </a:lnSpc>
              <a:spcBef>
                <a:spcPts val="0"/>
              </a:spcBef>
              <a:spcAft>
                <a:spcPts val="0"/>
              </a:spcAft>
              <a:buClr>
                <a:srgbClr val="000000"/>
              </a:buClr>
              <a:buSzPts val="5000"/>
              <a:buFont typeface="Arial"/>
              <a:buNone/>
            </a:pPr>
            <a:r>
              <a:rPr lang="es" sz="3500" b="1">
                <a:solidFill>
                  <a:srgbClr val="FF6A39"/>
                </a:solidFill>
                <a:latin typeface="Montserrat"/>
                <a:ea typeface="Montserrat"/>
                <a:cs typeface="Montserrat"/>
                <a:sym typeface="Montserrat"/>
              </a:rPr>
              <a:t>108,736</a:t>
            </a:r>
            <a:endParaRPr sz="3500" b="0" i="0" u="none" strike="noStrike" cap="none">
              <a:solidFill>
                <a:srgbClr val="FF6A39"/>
              </a:solidFill>
              <a:latin typeface="Montserrat"/>
              <a:ea typeface="Montserrat"/>
              <a:cs typeface="Montserrat"/>
              <a:sym typeface="Montserrat"/>
            </a:endParaRPr>
          </a:p>
        </p:txBody>
      </p:sp>
      <p:cxnSp>
        <p:nvCxnSpPr>
          <p:cNvPr id="168" name="Google Shape;168;p28"/>
          <p:cNvCxnSpPr/>
          <p:nvPr/>
        </p:nvCxnSpPr>
        <p:spPr>
          <a:xfrm>
            <a:off x="3427659" y="2074118"/>
            <a:ext cx="0" cy="1564500"/>
          </a:xfrm>
          <a:prstGeom prst="straightConnector1">
            <a:avLst/>
          </a:prstGeom>
          <a:noFill/>
          <a:ln w="28575" cap="flat" cmpd="sng">
            <a:solidFill>
              <a:srgbClr val="D8D8D8"/>
            </a:solidFill>
            <a:prstDash val="solid"/>
            <a:round/>
            <a:headEnd type="none" w="sm" len="sm"/>
            <a:tailEnd type="none" w="sm" len="sm"/>
          </a:ln>
        </p:spPr>
      </p:cxnSp>
      <p:cxnSp>
        <p:nvCxnSpPr>
          <p:cNvPr id="169" name="Google Shape;169;p28"/>
          <p:cNvCxnSpPr/>
          <p:nvPr/>
        </p:nvCxnSpPr>
        <p:spPr>
          <a:xfrm>
            <a:off x="5572670" y="2074118"/>
            <a:ext cx="0" cy="1564500"/>
          </a:xfrm>
          <a:prstGeom prst="straightConnector1">
            <a:avLst/>
          </a:prstGeom>
          <a:noFill/>
          <a:ln w="28575" cap="flat" cmpd="sng">
            <a:solidFill>
              <a:srgbClr val="D8D8D8"/>
            </a:solidFill>
            <a:prstDash val="solid"/>
            <a:round/>
            <a:headEnd type="none" w="sm" len="sm"/>
            <a:tailEnd type="none" w="sm" len="sm"/>
          </a:ln>
        </p:spPr>
      </p:cxnSp>
      <p:sp>
        <p:nvSpPr>
          <p:cNvPr id="170" name="Google Shape;170;p28"/>
          <p:cNvSpPr txBox="1"/>
          <p:nvPr/>
        </p:nvSpPr>
        <p:spPr>
          <a:xfrm>
            <a:off x="3530712" y="1977988"/>
            <a:ext cx="1938900" cy="1756800"/>
          </a:xfrm>
          <a:prstGeom prst="rect">
            <a:avLst/>
          </a:prstGeom>
          <a:noFill/>
          <a:ln>
            <a:noFill/>
          </a:ln>
        </p:spPr>
        <p:txBody>
          <a:bodyPr spcFirstLastPara="1" wrap="square" lIns="91525" tIns="91525" rIns="91525" bIns="91525" anchor="ctr" anchorCtr="0">
            <a:noAutofit/>
          </a:bodyPr>
          <a:lstStyle/>
          <a:p>
            <a:pPr marL="0" marR="0" lvl="0" indent="0" algn="ctr" rtl="0">
              <a:lnSpc>
                <a:spcPct val="100000"/>
              </a:lnSpc>
              <a:spcBef>
                <a:spcPts val="0"/>
              </a:spcBef>
              <a:spcAft>
                <a:spcPts val="0"/>
              </a:spcAft>
              <a:buClr>
                <a:srgbClr val="000000"/>
              </a:buClr>
              <a:buSzPts val="5000"/>
              <a:buFont typeface="Arial"/>
              <a:buNone/>
            </a:pPr>
            <a:r>
              <a:rPr lang="es" sz="5000" b="1">
                <a:solidFill>
                  <a:srgbClr val="FF6A39"/>
                </a:solidFill>
                <a:latin typeface="Montserrat"/>
                <a:ea typeface="Montserrat"/>
                <a:cs typeface="Montserrat"/>
                <a:sym typeface="Montserrat"/>
              </a:rPr>
              <a:t>74</a:t>
            </a:r>
            <a:r>
              <a:rPr lang="es" sz="5000" b="1" i="0" u="none" strike="noStrike" cap="none">
                <a:solidFill>
                  <a:srgbClr val="FF6A39"/>
                </a:solidFill>
                <a:latin typeface="Montserrat"/>
                <a:ea typeface="Montserrat"/>
                <a:cs typeface="Montserrat"/>
                <a:sym typeface="Montserrat"/>
              </a:rPr>
              <a:t>%</a:t>
            </a:r>
            <a:endParaRPr sz="5000" b="0" i="0" u="none" strike="noStrike" cap="none">
              <a:solidFill>
                <a:srgbClr val="FF6A39"/>
              </a:solidFill>
              <a:latin typeface="Montserrat"/>
              <a:ea typeface="Montserrat"/>
              <a:cs typeface="Montserrat"/>
              <a:sym typeface="Montserrat"/>
            </a:endParaRPr>
          </a:p>
        </p:txBody>
      </p:sp>
      <p:sp>
        <p:nvSpPr>
          <p:cNvPr id="171" name="Google Shape;171;p28"/>
          <p:cNvSpPr txBox="1"/>
          <p:nvPr/>
        </p:nvSpPr>
        <p:spPr>
          <a:xfrm>
            <a:off x="5797441" y="1977988"/>
            <a:ext cx="1938900" cy="1756800"/>
          </a:xfrm>
          <a:prstGeom prst="rect">
            <a:avLst/>
          </a:prstGeom>
          <a:noFill/>
          <a:ln>
            <a:noFill/>
          </a:ln>
        </p:spPr>
        <p:txBody>
          <a:bodyPr spcFirstLastPara="1" wrap="square" lIns="91525" tIns="91525" rIns="91525" bIns="91525" anchor="ctr" anchorCtr="0">
            <a:noAutofit/>
          </a:bodyPr>
          <a:lstStyle/>
          <a:p>
            <a:pPr marL="0" marR="0" lvl="0" indent="0" algn="ctr" rtl="0">
              <a:lnSpc>
                <a:spcPct val="100000"/>
              </a:lnSpc>
              <a:spcBef>
                <a:spcPts val="0"/>
              </a:spcBef>
              <a:spcAft>
                <a:spcPts val="0"/>
              </a:spcAft>
              <a:buClr>
                <a:srgbClr val="000000"/>
              </a:buClr>
              <a:buSzPts val="5000"/>
              <a:buFont typeface="Arial"/>
              <a:buNone/>
            </a:pPr>
            <a:r>
              <a:rPr lang="es" sz="5000" b="1">
                <a:solidFill>
                  <a:srgbClr val="FF6A39"/>
                </a:solidFill>
                <a:latin typeface="Montserrat"/>
                <a:ea typeface="Montserrat"/>
                <a:cs typeface="Montserrat"/>
                <a:sym typeface="Montserrat"/>
              </a:rPr>
              <a:t>25</a:t>
            </a:r>
            <a:r>
              <a:rPr lang="es" sz="5000" b="1" i="0" u="none" strike="noStrike" cap="none">
                <a:solidFill>
                  <a:srgbClr val="FF6A39"/>
                </a:solidFill>
                <a:latin typeface="Montserrat"/>
                <a:ea typeface="Montserrat"/>
                <a:cs typeface="Montserrat"/>
                <a:sym typeface="Montserrat"/>
              </a:rPr>
              <a:t>%</a:t>
            </a:r>
            <a:endParaRPr sz="5000" b="0" i="0" u="none" strike="noStrike" cap="none">
              <a:solidFill>
                <a:srgbClr val="FF6A39"/>
              </a:solidFill>
              <a:latin typeface="Montserrat"/>
              <a:ea typeface="Montserrat"/>
              <a:cs typeface="Montserrat"/>
              <a:sym typeface="Montserrat"/>
            </a:endParaRPr>
          </a:p>
        </p:txBody>
      </p:sp>
      <p:sp>
        <p:nvSpPr>
          <p:cNvPr id="172" name="Google Shape;172;p28"/>
          <p:cNvSpPr txBox="1"/>
          <p:nvPr/>
        </p:nvSpPr>
        <p:spPr>
          <a:xfrm>
            <a:off x="1481708" y="3431972"/>
            <a:ext cx="1542300" cy="1239300"/>
          </a:xfrm>
          <a:prstGeom prst="rect">
            <a:avLst/>
          </a:prstGeom>
          <a:noFill/>
          <a:ln>
            <a:noFill/>
          </a:ln>
        </p:spPr>
        <p:txBody>
          <a:bodyPr spcFirstLastPara="1" wrap="square" lIns="91525" tIns="91525" rIns="91525" bIns="915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s" sz="1100">
                <a:solidFill>
                  <a:srgbClr val="7F7F7F"/>
                </a:solidFill>
                <a:latin typeface="Montserrat"/>
                <a:ea typeface="Montserrat"/>
                <a:cs typeface="Montserrat"/>
                <a:sym typeface="Montserrat"/>
              </a:rPr>
              <a:t>Total de personas desaparecidas o no localizadas</a:t>
            </a:r>
            <a:endParaRPr sz="1100" b="0" i="0" u="none" strike="noStrike" cap="none">
              <a:solidFill>
                <a:srgbClr val="7F7F7F"/>
              </a:solidFill>
              <a:latin typeface="Montserrat"/>
              <a:ea typeface="Montserrat"/>
              <a:cs typeface="Montserrat"/>
              <a:sym typeface="Montserrat"/>
            </a:endParaRPr>
          </a:p>
        </p:txBody>
      </p:sp>
      <p:sp>
        <p:nvSpPr>
          <p:cNvPr id="173" name="Google Shape;173;p28"/>
          <p:cNvSpPr txBox="1"/>
          <p:nvPr/>
        </p:nvSpPr>
        <p:spPr>
          <a:xfrm>
            <a:off x="3739205" y="3431972"/>
            <a:ext cx="1542300" cy="1239300"/>
          </a:xfrm>
          <a:prstGeom prst="rect">
            <a:avLst/>
          </a:prstGeom>
          <a:noFill/>
          <a:ln>
            <a:noFill/>
          </a:ln>
        </p:spPr>
        <p:txBody>
          <a:bodyPr spcFirstLastPara="1" wrap="square" lIns="91525" tIns="91525" rIns="91525" bIns="915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s" sz="1100">
                <a:solidFill>
                  <a:srgbClr val="7F7F7F"/>
                </a:solidFill>
                <a:latin typeface="Montserrat"/>
                <a:ea typeface="Montserrat"/>
                <a:cs typeface="Montserrat"/>
                <a:sym typeface="Montserrat"/>
              </a:rPr>
              <a:t>Hombres</a:t>
            </a:r>
            <a:endParaRPr sz="900" b="0" i="0" u="none" strike="noStrike" cap="none">
              <a:solidFill>
                <a:srgbClr val="000000"/>
              </a:solidFill>
              <a:latin typeface="Arial"/>
              <a:ea typeface="Arial"/>
              <a:cs typeface="Arial"/>
              <a:sym typeface="Arial"/>
            </a:endParaRPr>
          </a:p>
        </p:txBody>
      </p:sp>
      <p:sp>
        <p:nvSpPr>
          <p:cNvPr id="174" name="Google Shape;174;p28"/>
          <p:cNvSpPr txBox="1"/>
          <p:nvPr/>
        </p:nvSpPr>
        <p:spPr>
          <a:xfrm>
            <a:off x="5931207" y="3431972"/>
            <a:ext cx="1542300" cy="1239300"/>
          </a:xfrm>
          <a:prstGeom prst="rect">
            <a:avLst/>
          </a:prstGeom>
          <a:noFill/>
          <a:ln>
            <a:noFill/>
          </a:ln>
        </p:spPr>
        <p:txBody>
          <a:bodyPr spcFirstLastPara="1" wrap="square" lIns="91525" tIns="91525" rIns="91525" bIns="91525" anchor="t" anchorCtr="0">
            <a:noAutofit/>
          </a:bodyPr>
          <a:lstStyle/>
          <a:p>
            <a:pPr marL="0" lvl="0" indent="0" algn="ctr" rtl="0">
              <a:spcBef>
                <a:spcPts val="0"/>
              </a:spcBef>
              <a:spcAft>
                <a:spcPts val="0"/>
              </a:spcAft>
              <a:buClr>
                <a:schemeClr val="dk1"/>
              </a:buClr>
              <a:buSzPts val="1100"/>
              <a:buFont typeface="Arial"/>
              <a:buNone/>
            </a:pPr>
            <a:r>
              <a:rPr lang="es" sz="1100">
                <a:solidFill>
                  <a:srgbClr val="7F7F7F"/>
                </a:solidFill>
                <a:latin typeface="Montserrat"/>
                <a:ea typeface="Montserrat"/>
                <a:cs typeface="Montserrat"/>
                <a:sym typeface="Montserrat"/>
              </a:rPr>
              <a:t>Mujeres</a:t>
            </a:r>
            <a:endParaRPr sz="900">
              <a:solidFill>
                <a:schemeClr val="dk1"/>
              </a:solidFill>
            </a:endParaRPr>
          </a:p>
          <a:p>
            <a:pPr marL="0" marR="0" lvl="0" indent="0" algn="ctr" rtl="0">
              <a:lnSpc>
                <a:spcPct val="100000"/>
              </a:lnSpc>
              <a:spcBef>
                <a:spcPts val="0"/>
              </a:spcBef>
              <a:spcAft>
                <a:spcPts val="0"/>
              </a:spcAft>
              <a:buClr>
                <a:srgbClr val="000000"/>
              </a:buClr>
              <a:buSzPts val="1100"/>
              <a:buFont typeface="Arial"/>
              <a:buNone/>
            </a:pPr>
            <a:endParaRPr sz="1100">
              <a:solidFill>
                <a:srgbClr val="7F7F7F"/>
              </a:solidFill>
              <a:latin typeface="Montserrat"/>
              <a:ea typeface="Montserrat"/>
              <a:cs typeface="Montserrat"/>
              <a:sym typeface="Montserrat"/>
            </a:endParaRPr>
          </a:p>
        </p:txBody>
      </p:sp>
      <p:sp>
        <p:nvSpPr>
          <p:cNvPr id="175" name="Google Shape;175;p28"/>
          <p:cNvSpPr txBox="1"/>
          <p:nvPr/>
        </p:nvSpPr>
        <p:spPr>
          <a:xfrm>
            <a:off x="891475" y="1319875"/>
            <a:ext cx="7237800" cy="1125000"/>
          </a:xfrm>
          <a:prstGeom prst="rect">
            <a:avLst/>
          </a:prstGeom>
          <a:noFill/>
          <a:ln>
            <a:noFill/>
          </a:ln>
        </p:spPr>
        <p:txBody>
          <a:bodyPr spcFirstLastPara="1" wrap="square" lIns="91525" tIns="91525" rIns="91525" bIns="915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s" sz="1600">
                <a:solidFill>
                  <a:srgbClr val="2B303C"/>
                </a:solidFill>
                <a:latin typeface="Montserrat SemiBold"/>
                <a:ea typeface="Montserrat SemiBold"/>
                <a:cs typeface="Montserrat SemiBold"/>
                <a:sym typeface="Montserrat SemiBold"/>
              </a:rPr>
              <a:t>De 1964 al 2022, se han registrado de manera oficial las siguientes estadísticas acerca de los casos de personas desaparecidas o no localizadas:</a:t>
            </a:r>
            <a:endParaRPr sz="1600" b="0" i="0" u="none" strike="noStrike" cap="none">
              <a:solidFill>
                <a:srgbClr val="2B303C"/>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2B303C"/>
              </a:solidFill>
              <a:latin typeface="Montserrat SemiBold"/>
              <a:ea typeface="Montserrat SemiBold"/>
              <a:cs typeface="Montserrat SemiBold"/>
              <a:sym typeface="Montserrat SemiBold"/>
            </a:endParaRPr>
          </a:p>
        </p:txBody>
      </p:sp>
      <p:pic>
        <p:nvPicPr>
          <p:cNvPr id="176" name="Google Shape;176;p28"/>
          <p:cNvPicPr preferRelativeResize="0"/>
          <p:nvPr/>
        </p:nvPicPr>
        <p:blipFill>
          <a:blip r:embed="rId4">
            <a:alphaModFix/>
          </a:blip>
          <a:stretch>
            <a:fillRect/>
          </a:stretch>
        </p:blipFill>
        <p:spPr>
          <a:xfrm>
            <a:off x="91774" y="4345575"/>
            <a:ext cx="599889" cy="6893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9"/>
          <p:cNvSpPr txBox="1"/>
          <p:nvPr/>
        </p:nvSpPr>
        <p:spPr>
          <a:xfrm>
            <a:off x="1222188" y="269102"/>
            <a:ext cx="5574000" cy="465300"/>
          </a:xfrm>
          <a:prstGeom prst="rect">
            <a:avLst/>
          </a:prstGeom>
          <a:noFill/>
          <a:ln>
            <a:noFill/>
          </a:ln>
        </p:spPr>
        <p:txBody>
          <a:bodyPr spcFirstLastPara="1" wrap="square" lIns="91525" tIns="91525" rIns="91525" bIns="91525" anchor="ctr" anchorCtr="0">
            <a:noAutofit/>
          </a:bodyPr>
          <a:lstStyle/>
          <a:p>
            <a:pPr marL="0" marR="0" lvl="0" indent="0" algn="l" rtl="0">
              <a:lnSpc>
                <a:spcPct val="100000"/>
              </a:lnSpc>
              <a:spcBef>
                <a:spcPts val="0"/>
              </a:spcBef>
              <a:spcAft>
                <a:spcPts val="0"/>
              </a:spcAft>
              <a:buClr>
                <a:srgbClr val="000000"/>
              </a:buClr>
              <a:buSzPts val="2500"/>
              <a:buFont typeface="Arial"/>
              <a:buNone/>
            </a:pPr>
            <a:r>
              <a:rPr lang="es" sz="2500" b="1">
                <a:solidFill>
                  <a:srgbClr val="16181C"/>
                </a:solidFill>
                <a:latin typeface="Montserrat"/>
                <a:ea typeface="Montserrat"/>
                <a:cs typeface="Montserrat"/>
                <a:sym typeface="Montserrat"/>
              </a:rPr>
              <a:t>Objetivo</a:t>
            </a:r>
            <a:endParaRPr sz="2500" b="0" i="0" u="none" strike="noStrike" cap="none">
              <a:solidFill>
                <a:srgbClr val="16181C"/>
              </a:solidFill>
              <a:latin typeface="Montserrat"/>
              <a:ea typeface="Montserrat"/>
              <a:cs typeface="Montserrat"/>
              <a:sym typeface="Montserrat"/>
            </a:endParaRPr>
          </a:p>
        </p:txBody>
      </p:sp>
      <p:sp>
        <p:nvSpPr>
          <p:cNvPr id="182" name="Google Shape;182;p29"/>
          <p:cNvSpPr txBox="1"/>
          <p:nvPr/>
        </p:nvSpPr>
        <p:spPr>
          <a:xfrm>
            <a:off x="536388" y="967475"/>
            <a:ext cx="3009600" cy="3400200"/>
          </a:xfrm>
          <a:prstGeom prst="rect">
            <a:avLst/>
          </a:prstGeom>
          <a:noFill/>
          <a:ln>
            <a:noFill/>
          </a:ln>
        </p:spPr>
        <p:txBody>
          <a:bodyPr spcFirstLastPara="1" wrap="square" lIns="91525" tIns="91525" rIns="91525" bIns="91525" anchor="t" anchorCtr="0">
            <a:noAutofit/>
          </a:bodyPr>
          <a:lstStyle/>
          <a:p>
            <a:pPr marL="0" lvl="0" indent="0" algn="l" rtl="0">
              <a:spcBef>
                <a:spcPts val="0"/>
              </a:spcBef>
              <a:spcAft>
                <a:spcPts val="0"/>
              </a:spcAft>
              <a:buClr>
                <a:schemeClr val="dk1"/>
              </a:buClr>
              <a:buSzPts val="1600"/>
              <a:buFont typeface="Arial"/>
              <a:buNone/>
            </a:pPr>
            <a:r>
              <a:rPr lang="es" sz="1600" b="1">
                <a:solidFill>
                  <a:srgbClr val="2B303C"/>
                </a:solidFill>
                <a:latin typeface="Montserrat"/>
                <a:ea typeface="Montserrat"/>
                <a:cs typeface="Montserrat"/>
                <a:sym typeface="Montserrat"/>
              </a:rPr>
              <a:t>Problema: </a:t>
            </a:r>
            <a:endParaRPr sz="1600" b="1">
              <a:solidFill>
                <a:srgbClr val="2B303C"/>
              </a:solidFill>
              <a:latin typeface="Montserrat"/>
              <a:ea typeface="Montserrat"/>
              <a:cs typeface="Montserrat"/>
              <a:sym typeface="Montserrat"/>
            </a:endParaRPr>
          </a:p>
          <a:p>
            <a:pPr marL="0" lvl="0" indent="0" algn="l" rtl="0">
              <a:spcBef>
                <a:spcPts val="0"/>
              </a:spcBef>
              <a:spcAft>
                <a:spcPts val="0"/>
              </a:spcAft>
              <a:buClr>
                <a:schemeClr val="dk1"/>
              </a:buClr>
              <a:buSzPts val="1600"/>
              <a:buFont typeface="Arial"/>
              <a:buNone/>
            </a:pPr>
            <a:r>
              <a:rPr lang="es" sz="1600">
                <a:solidFill>
                  <a:srgbClr val="2B303C"/>
                </a:solidFill>
                <a:latin typeface="Montserrat"/>
                <a:ea typeface="Montserrat"/>
                <a:cs typeface="Montserrat"/>
                <a:sym typeface="Montserrat"/>
              </a:rPr>
              <a:t>El aumento anual de casos de personas desaparecidas y no localizadas en México</a:t>
            </a:r>
            <a:r>
              <a:rPr lang="es" sz="1600">
                <a:solidFill>
                  <a:srgbClr val="2B303C"/>
                </a:solidFill>
                <a:latin typeface="Montserrat SemiBold"/>
                <a:ea typeface="Montserrat SemiBold"/>
                <a:cs typeface="Montserrat SemiBold"/>
                <a:sym typeface="Montserrat SemiBold"/>
              </a:rPr>
              <a:t>. </a:t>
            </a:r>
            <a:endParaRPr sz="1600">
              <a:solidFill>
                <a:srgbClr val="2B303C"/>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600"/>
              <a:buFont typeface="Arial"/>
              <a:buNone/>
            </a:pPr>
            <a:endParaRPr sz="1600">
              <a:solidFill>
                <a:srgbClr val="2B303C"/>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rgbClr val="2B303C"/>
                </a:solidFill>
                <a:latin typeface="Montserrat"/>
                <a:ea typeface="Montserrat"/>
                <a:cs typeface="Montserrat"/>
                <a:sym typeface="Montserrat"/>
              </a:rPr>
              <a:t> </a:t>
            </a: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s" sz="1600" b="1">
                <a:solidFill>
                  <a:srgbClr val="2B303C"/>
                </a:solidFill>
                <a:latin typeface="Montserrat"/>
                <a:ea typeface="Montserrat"/>
                <a:cs typeface="Montserrat"/>
                <a:sym typeface="Montserrat"/>
              </a:rPr>
              <a:t>Objetivo:</a:t>
            </a:r>
            <a:endParaRPr sz="1600" b="1">
              <a:solidFill>
                <a:srgbClr val="2B303C"/>
              </a:solidFill>
              <a:latin typeface="Montserrat"/>
              <a:ea typeface="Montserrat"/>
              <a:cs typeface="Montserrat"/>
              <a:sym typeface="Montserrat"/>
            </a:endParaRPr>
          </a:p>
          <a:p>
            <a:pPr marL="0" lvl="0" indent="0" algn="l" rtl="0">
              <a:spcBef>
                <a:spcPts val="0"/>
              </a:spcBef>
              <a:spcAft>
                <a:spcPts val="0"/>
              </a:spcAft>
              <a:buClr>
                <a:schemeClr val="dk1"/>
              </a:buClr>
              <a:buSzPts val="1600"/>
              <a:buFont typeface="Arial"/>
              <a:buNone/>
            </a:pPr>
            <a:r>
              <a:rPr lang="es" sz="1600">
                <a:solidFill>
                  <a:srgbClr val="2B303C"/>
                </a:solidFill>
                <a:latin typeface="Montserrat"/>
                <a:ea typeface="Montserrat"/>
                <a:cs typeface="Montserrat"/>
                <a:sym typeface="Montserrat"/>
              </a:rPr>
              <a:t>Analizar los datos del registro público para hacer conciencia e informar detalladamente de la situación en México.</a:t>
            </a:r>
            <a:endParaRPr sz="1600">
              <a:solidFill>
                <a:srgbClr val="2B303C"/>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600"/>
              <a:buFont typeface="Arial"/>
              <a:buNone/>
            </a:pPr>
            <a:endParaRPr sz="1600" b="1">
              <a:solidFill>
                <a:srgbClr val="2B303C"/>
              </a:solidFill>
              <a:latin typeface="Montserrat"/>
              <a:ea typeface="Montserrat"/>
              <a:cs typeface="Montserrat"/>
              <a:sym typeface="Montserrat"/>
            </a:endParaRPr>
          </a:p>
        </p:txBody>
      </p:sp>
      <p:cxnSp>
        <p:nvCxnSpPr>
          <p:cNvPr id="183" name="Google Shape;183;p29"/>
          <p:cNvCxnSpPr/>
          <p:nvPr/>
        </p:nvCxnSpPr>
        <p:spPr>
          <a:xfrm>
            <a:off x="8752977" y="-7"/>
            <a:ext cx="0" cy="2517600"/>
          </a:xfrm>
          <a:prstGeom prst="straightConnector1">
            <a:avLst/>
          </a:prstGeom>
          <a:noFill/>
          <a:ln w="19050" cap="flat" cmpd="sng">
            <a:solidFill>
              <a:srgbClr val="FF6A39"/>
            </a:solidFill>
            <a:prstDash val="solid"/>
            <a:round/>
            <a:headEnd type="none" w="sm" len="sm"/>
            <a:tailEnd type="none" w="sm" len="sm"/>
          </a:ln>
        </p:spPr>
      </p:cxnSp>
      <p:cxnSp>
        <p:nvCxnSpPr>
          <p:cNvPr id="184" name="Google Shape;184;p29"/>
          <p:cNvCxnSpPr/>
          <p:nvPr/>
        </p:nvCxnSpPr>
        <p:spPr>
          <a:xfrm>
            <a:off x="8752981" y="4454140"/>
            <a:ext cx="0" cy="689400"/>
          </a:xfrm>
          <a:prstGeom prst="straightConnector1">
            <a:avLst/>
          </a:prstGeom>
          <a:noFill/>
          <a:ln w="19050" cap="flat" cmpd="sng">
            <a:solidFill>
              <a:srgbClr val="FF6A39"/>
            </a:solidFill>
            <a:prstDash val="solid"/>
            <a:round/>
            <a:headEnd type="none" w="sm" len="sm"/>
            <a:tailEnd type="none" w="sm" len="sm"/>
          </a:ln>
        </p:spPr>
      </p:cxnSp>
      <p:sp>
        <p:nvSpPr>
          <p:cNvPr id="185" name="Google Shape;185;p29"/>
          <p:cNvSpPr txBox="1"/>
          <p:nvPr/>
        </p:nvSpPr>
        <p:spPr>
          <a:xfrm rot="-5400000">
            <a:off x="7776028" y="3285951"/>
            <a:ext cx="1953900" cy="397800"/>
          </a:xfrm>
          <a:prstGeom prst="rect">
            <a:avLst/>
          </a:prstGeom>
          <a:noFill/>
          <a:ln>
            <a:noFill/>
          </a:ln>
        </p:spPr>
        <p:txBody>
          <a:bodyPr spcFirstLastPara="1" wrap="square" lIns="91525" tIns="91525" rIns="91525" bIns="915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
                <a:solidFill>
                  <a:srgbClr val="D8D8D8"/>
                </a:solidFill>
                <a:latin typeface="Montserrat"/>
                <a:ea typeface="Montserrat"/>
                <a:cs typeface="Montserrat"/>
                <a:sym typeface="Montserrat"/>
              </a:rPr>
              <a:t>Página 5</a:t>
            </a:r>
            <a:endParaRPr sz="1400" b="0" i="0" u="none" strike="noStrike" cap="none">
              <a:solidFill>
                <a:srgbClr val="D8D8D8"/>
              </a:solidFill>
              <a:latin typeface="Montserrat"/>
              <a:ea typeface="Montserrat"/>
              <a:cs typeface="Montserrat"/>
              <a:sym typeface="Montserrat"/>
            </a:endParaRPr>
          </a:p>
        </p:txBody>
      </p:sp>
      <p:pic>
        <p:nvPicPr>
          <p:cNvPr id="186" name="Google Shape;186;p29"/>
          <p:cNvPicPr preferRelativeResize="0"/>
          <p:nvPr/>
        </p:nvPicPr>
        <p:blipFill>
          <a:blip r:embed="rId3">
            <a:alphaModFix/>
          </a:blip>
          <a:stretch>
            <a:fillRect/>
          </a:stretch>
        </p:blipFill>
        <p:spPr>
          <a:xfrm>
            <a:off x="91774" y="4345575"/>
            <a:ext cx="599889" cy="689399"/>
          </a:xfrm>
          <a:prstGeom prst="rect">
            <a:avLst/>
          </a:prstGeom>
          <a:noFill/>
          <a:ln>
            <a:noFill/>
          </a:ln>
        </p:spPr>
      </p:pic>
      <p:pic>
        <p:nvPicPr>
          <p:cNvPr id="187" name="Google Shape;187;p29"/>
          <p:cNvPicPr preferRelativeResize="0"/>
          <p:nvPr/>
        </p:nvPicPr>
        <p:blipFill rotWithShape="1">
          <a:blip r:embed="rId4">
            <a:alphaModFix/>
          </a:blip>
          <a:srcRect/>
          <a:stretch/>
        </p:blipFill>
        <p:spPr>
          <a:xfrm>
            <a:off x="301423" y="460770"/>
            <a:ext cx="865012" cy="76373"/>
          </a:xfrm>
          <a:prstGeom prst="rect">
            <a:avLst/>
          </a:prstGeom>
          <a:noFill/>
          <a:ln>
            <a:noFill/>
          </a:ln>
        </p:spPr>
      </p:pic>
      <p:pic>
        <p:nvPicPr>
          <p:cNvPr id="188" name="Google Shape;188;p29"/>
          <p:cNvPicPr preferRelativeResize="0"/>
          <p:nvPr/>
        </p:nvPicPr>
        <p:blipFill>
          <a:blip r:embed="rId5">
            <a:alphaModFix/>
          </a:blip>
          <a:stretch>
            <a:fillRect/>
          </a:stretch>
        </p:blipFill>
        <p:spPr>
          <a:xfrm>
            <a:off x="3698388" y="1248952"/>
            <a:ext cx="4703290" cy="2645601"/>
          </a:xfrm>
          <a:prstGeom prst="rect">
            <a:avLst/>
          </a:prstGeom>
          <a:noFill/>
          <a:ln>
            <a:noFill/>
          </a:ln>
        </p:spPr>
      </p:pic>
      <p:pic>
        <p:nvPicPr>
          <p:cNvPr id="189" name="Google Shape;189;p29"/>
          <p:cNvPicPr preferRelativeResize="0"/>
          <p:nvPr/>
        </p:nvPicPr>
        <p:blipFill>
          <a:blip r:embed="rId6">
            <a:alphaModFix/>
          </a:blip>
          <a:stretch>
            <a:fillRect/>
          </a:stretch>
        </p:blipFill>
        <p:spPr>
          <a:xfrm>
            <a:off x="2929525" y="113426"/>
            <a:ext cx="768887" cy="776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0"/>
          <p:cNvSpPr/>
          <p:nvPr/>
        </p:nvSpPr>
        <p:spPr>
          <a:xfrm>
            <a:off x="0" y="0"/>
            <a:ext cx="3635700" cy="5154300"/>
          </a:xfrm>
          <a:prstGeom prst="rect">
            <a:avLst/>
          </a:prstGeom>
          <a:solidFill>
            <a:srgbClr val="182227"/>
          </a:solidFill>
          <a:ln>
            <a:noFill/>
          </a:ln>
        </p:spPr>
        <p:txBody>
          <a:bodyPr spcFirstLastPara="1" wrap="square" lIns="91525" tIns="91525" rIns="91525" bIns="915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E3C87F"/>
              </a:solidFill>
              <a:highlight>
                <a:srgbClr val="FF5D68"/>
              </a:highlight>
              <a:latin typeface="Arial"/>
              <a:ea typeface="Arial"/>
              <a:cs typeface="Arial"/>
              <a:sym typeface="Arial"/>
            </a:endParaRPr>
          </a:p>
        </p:txBody>
      </p:sp>
      <p:sp>
        <p:nvSpPr>
          <p:cNvPr id="195" name="Google Shape;195;p30"/>
          <p:cNvSpPr txBox="1"/>
          <p:nvPr/>
        </p:nvSpPr>
        <p:spPr>
          <a:xfrm>
            <a:off x="206925" y="1698257"/>
            <a:ext cx="3222000" cy="3445200"/>
          </a:xfrm>
          <a:prstGeom prst="rect">
            <a:avLst/>
          </a:prstGeom>
          <a:noFill/>
          <a:ln>
            <a:noFill/>
          </a:ln>
        </p:spPr>
        <p:txBody>
          <a:bodyPr spcFirstLastPara="1" wrap="square" lIns="91525" tIns="91525" rIns="91525" bIns="915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s" sz="1600">
                <a:solidFill>
                  <a:srgbClr val="FFFFFF"/>
                </a:solidFill>
                <a:latin typeface="Montserrat"/>
                <a:ea typeface="Montserrat"/>
                <a:cs typeface="Montserrat"/>
                <a:sym typeface="Montserrat"/>
              </a:rPr>
              <a:t>Datos obtenidos del “Registro Nacional de Datos de Personas Extraviadas o Desaparecidas” (RNPED).</a:t>
            </a:r>
            <a:endParaRPr sz="1600">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600"/>
              <a:buFont typeface="Arial"/>
              <a:buNone/>
            </a:pPr>
            <a:endParaRPr sz="1600">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600"/>
              <a:buFont typeface="Arial"/>
              <a:buNone/>
            </a:pPr>
            <a:r>
              <a:rPr lang="es" sz="1600">
                <a:solidFill>
                  <a:srgbClr val="FFFFFF"/>
                </a:solidFill>
                <a:latin typeface="Montserrat"/>
                <a:ea typeface="Montserrat"/>
                <a:cs typeface="Montserrat"/>
                <a:sym typeface="Montserrat"/>
              </a:rPr>
              <a:t>El </a:t>
            </a:r>
            <a:r>
              <a:rPr lang="es" sz="1600" i="1">
                <a:solidFill>
                  <a:srgbClr val="FFFFFF"/>
                </a:solidFill>
                <a:latin typeface="Montserrat"/>
                <a:ea typeface="Montserrat"/>
                <a:cs typeface="Montserrat"/>
                <a:sym typeface="Montserrat"/>
              </a:rPr>
              <a:t>dataset</a:t>
            </a:r>
            <a:r>
              <a:rPr lang="es" sz="1600">
                <a:solidFill>
                  <a:srgbClr val="FFFFFF"/>
                </a:solidFill>
                <a:latin typeface="Montserrat"/>
                <a:ea typeface="Montserrat"/>
                <a:cs typeface="Montserrat"/>
                <a:sym typeface="Montserrat"/>
              </a:rPr>
              <a:t> contiene registros de 1968 a Abril del 2018.</a:t>
            </a:r>
            <a:endParaRPr sz="1600">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Montserrat"/>
              <a:ea typeface="Montserrat"/>
              <a:cs typeface="Montserrat"/>
              <a:sym typeface="Montserrat"/>
            </a:endParaRPr>
          </a:p>
        </p:txBody>
      </p:sp>
      <p:sp>
        <p:nvSpPr>
          <p:cNvPr id="196" name="Google Shape;196;p30"/>
          <p:cNvSpPr txBox="1"/>
          <p:nvPr/>
        </p:nvSpPr>
        <p:spPr>
          <a:xfrm>
            <a:off x="206925" y="192325"/>
            <a:ext cx="3222000" cy="978000"/>
          </a:xfrm>
          <a:prstGeom prst="rect">
            <a:avLst/>
          </a:prstGeom>
          <a:noFill/>
          <a:ln>
            <a:noFill/>
          </a:ln>
        </p:spPr>
        <p:txBody>
          <a:bodyPr spcFirstLastPara="1" wrap="square" lIns="91525" tIns="91525" rIns="91525" bIns="91525"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s" sz="2500" b="1">
                <a:solidFill>
                  <a:srgbClr val="FF6A39"/>
                </a:solidFill>
                <a:latin typeface="Montserrat"/>
                <a:ea typeface="Montserrat"/>
                <a:cs typeface="Montserrat"/>
                <a:sym typeface="Montserrat"/>
              </a:rPr>
              <a:t>Metodología</a:t>
            </a:r>
            <a:endParaRPr sz="2500" b="1" i="0" u="none" strike="noStrike" cap="none">
              <a:solidFill>
                <a:srgbClr val="FF6A39"/>
              </a:solidFill>
              <a:latin typeface="Montserrat"/>
              <a:ea typeface="Montserrat"/>
              <a:cs typeface="Montserrat"/>
              <a:sym typeface="Montserrat"/>
            </a:endParaRPr>
          </a:p>
        </p:txBody>
      </p:sp>
      <p:pic>
        <p:nvPicPr>
          <p:cNvPr id="197" name="Google Shape;197;p30"/>
          <p:cNvPicPr preferRelativeResize="0"/>
          <p:nvPr/>
        </p:nvPicPr>
        <p:blipFill rotWithShape="1">
          <a:blip r:embed="rId3">
            <a:alphaModFix/>
          </a:blip>
          <a:srcRect/>
          <a:stretch/>
        </p:blipFill>
        <p:spPr>
          <a:xfrm>
            <a:off x="2877693" y="4415759"/>
            <a:ext cx="1309300" cy="291809"/>
          </a:xfrm>
          <a:prstGeom prst="rect">
            <a:avLst/>
          </a:prstGeom>
          <a:noFill/>
          <a:ln>
            <a:noFill/>
          </a:ln>
        </p:spPr>
      </p:pic>
      <p:sp>
        <p:nvSpPr>
          <p:cNvPr id="198" name="Google Shape;198;p30"/>
          <p:cNvSpPr txBox="1"/>
          <p:nvPr/>
        </p:nvSpPr>
        <p:spPr>
          <a:xfrm>
            <a:off x="3870525" y="631525"/>
            <a:ext cx="4970100" cy="3784200"/>
          </a:xfrm>
          <a:prstGeom prst="rect">
            <a:avLst/>
          </a:prstGeom>
          <a:noFill/>
          <a:ln>
            <a:noFill/>
          </a:ln>
        </p:spPr>
        <p:txBody>
          <a:bodyPr spcFirstLastPara="1" wrap="square" lIns="147725" tIns="147725" rIns="147725" bIns="147725" anchor="t" anchorCtr="0">
            <a:noAutofit/>
          </a:bodyPr>
          <a:lstStyle/>
          <a:p>
            <a:pPr marL="736600" marR="0" lvl="0" indent="-463550" algn="l" rtl="0">
              <a:lnSpc>
                <a:spcPct val="100000"/>
              </a:lnSpc>
              <a:spcBef>
                <a:spcPts val="0"/>
              </a:spcBef>
              <a:spcAft>
                <a:spcPts val="0"/>
              </a:spcAft>
              <a:buClr>
                <a:srgbClr val="6349FC"/>
              </a:buClr>
              <a:buSzPts val="1500"/>
              <a:buFont typeface="Montserrat Medium"/>
              <a:buChar char="❖"/>
            </a:pPr>
            <a:r>
              <a:rPr lang="es" sz="1500">
                <a:solidFill>
                  <a:srgbClr val="2B303C"/>
                </a:solidFill>
                <a:latin typeface="Montserrat Medium"/>
                <a:ea typeface="Montserrat Medium"/>
                <a:cs typeface="Montserrat Medium"/>
                <a:sym typeface="Montserrat Medium"/>
              </a:rPr>
              <a:t>Colección de datos </a:t>
            </a:r>
            <a:endParaRPr sz="1500">
              <a:solidFill>
                <a:srgbClr val="2B303C"/>
              </a:solidFill>
              <a:latin typeface="Montserrat Medium"/>
              <a:ea typeface="Montserrat Medium"/>
              <a:cs typeface="Montserrat Medium"/>
              <a:sym typeface="Montserrat Medium"/>
            </a:endParaRPr>
          </a:p>
          <a:p>
            <a:pPr marL="736600" marR="0" lvl="0" indent="-463550" algn="l" rtl="0">
              <a:lnSpc>
                <a:spcPct val="100000"/>
              </a:lnSpc>
              <a:spcBef>
                <a:spcPts val="0"/>
              </a:spcBef>
              <a:spcAft>
                <a:spcPts val="0"/>
              </a:spcAft>
              <a:buClr>
                <a:srgbClr val="6349FC"/>
              </a:buClr>
              <a:buSzPts val="1500"/>
              <a:buFont typeface="Montserrat Medium"/>
              <a:buChar char="❖"/>
            </a:pPr>
            <a:r>
              <a:rPr lang="es" sz="1500">
                <a:solidFill>
                  <a:srgbClr val="2B303C"/>
                </a:solidFill>
                <a:latin typeface="Montserrat Medium"/>
                <a:ea typeface="Montserrat Medium"/>
                <a:cs typeface="Montserrat Medium"/>
                <a:sym typeface="Montserrat Medium"/>
              </a:rPr>
              <a:t>Análisis exploratorio de datos</a:t>
            </a:r>
            <a:endParaRPr sz="1500">
              <a:solidFill>
                <a:srgbClr val="2B303C"/>
              </a:solidFill>
              <a:latin typeface="Montserrat Medium"/>
              <a:ea typeface="Montserrat Medium"/>
              <a:cs typeface="Montserrat Medium"/>
              <a:sym typeface="Montserrat Medium"/>
            </a:endParaRPr>
          </a:p>
          <a:p>
            <a:pPr marL="736600" marR="0" lvl="0" indent="-463550" algn="l" rtl="0">
              <a:lnSpc>
                <a:spcPct val="100000"/>
              </a:lnSpc>
              <a:spcBef>
                <a:spcPts val="0"/>
              </a:spcBef>
              <a:spcAft>
                <a:spcPts val="0"/>
              </a:spcAft>
              <a:buClr>
                <a:srgbClr val="6349FC"/>
              </a:buClr>
              <a:buSzPts val="1500"/>
              <a:buFont typeface="Montserrat Medium"/>
              <a:buChar char="❖"/>
            </a:pPr>
            <a:r>
              <a:rPr lang="es" sz="1500">
                <a:solidFill>
                  <a:srgbClr val="2B303C"/>
                </a:solidFill>
                <a:latin typeface="Montserrat Medium"/>
                <a:ea typeface="Montserrat Medium"/>
                <a:cs typeface="Montserrat Medium"/>
                <a:sym typeface="Montserrat Medium"/>
              </a:rPr>
              <a:t>Limpieza de datos y agregaciones</a:t>
            </a:r>
            <a:endParaRPr sz="1500">
              <a:solidFill>
                <a:srgbClr val="2B303C"/>
              </a:solidFill>
              <a:latin typeface="Montserrat Medium"/>
              <a:ea typeface="Montserrat Medium"/>
              <a:cs typeface="Montserrat Medium"/>
              <a:sym typeface="Montserrat Medium"/>
            </a:endParaRPr>
          </a:p>
          <a:p>
            <a:pPr marL="736600" marR="0" lvl="0" indent="-463550" algn="l" rtl="0">
              <a:lnSpc>
                <a:spcPct val="100000"/>
              </a:lnSpc>
              <a:spcBef>
                <a:spcPts val="0"/>
              </a:spcBef>
              <a:spcAft>
                <a:spcPts val="0"/>
              </a:spcAft>
              <a:buClr>
                <a:srgbClr val="6349FC"/>
              </a:buClr>
              <a:buSzPts val="1500"/>
              <a:buFont typeface="Montserrat Medium"/>
              <a:buChar char="❖"/>
            </a:pPr>
            <a:r>
              <a:rPr lang="es" sz="1500">
                <a:solidFill>
                  <a:srgbClr val="2B303C"/>
                </a:solidFill>
                <a:latin typeface="Montserrat Medium"/>
                <a:ea typeface="Montserrat Medium"/>
                <a:cs typeface="Montserrat Medium"/>
                <a:sym typeface="Montserrat Medium"/>
              </a:rPr>
              <a:t>Automatización e inclusión de API</a:t>
            </a:r>
            <a:endParaRPr sz="1500">
              <a:solidFill>
                <a:srgbClr val="2B303C"/>
              </a:solidFill>
              <a:latin typeface="Montserrat Medium"/>
              <a:ea typeface="Montserrat Medium"/>
              <a:cs typeface="Montserrat Medium"/>
              <a:sym typeface="Montserrat Medium"/>
            </a:endParaRPr>
          </a:p>
          <a:p>
            <a:pPr marL="736600" marR="0" lvl="0" indent="-463550" algn="l" rtl="0">
              <a:lnSpc>
                <a:spcPct val="100000"/>
              </a:lnSpc>
              <a:spcBef>
                <a:spcPts val="0"/>
              </a:spcBef>
              <a:spcAft>
                <a:spcPts val="0"/>
              </a:spcAft>
              <a:buClr>
                <a:srgbClr val="6349FC"/>
              </a:buClr>
              <a:buSzPts val="1500"/>
              <a:buFont typeface="Montserrat Medium"/>
              <a:buChar char="❖"/>
            </a:pPr>
            <a:r>
              <a:rPr lang="es" sz="1500">
                <a:solidFill>
                  <a:srgbClr val="2B303C"/>
                </a:solidFill>
                <a:latin typeface="Montserrat Medium"/>
                <a:ea typeface="Montserrat Medium"/>
                <a:cs typeface="Montserrat Medium"/>
                <a:sym typeface="Montserrat Medium"/>
              </a:rPr>
              <a:t>Transformación y ordenamiento de datos</a:t>
            </a:r>
            <a:endParaRPr sz="1500">
              <a:solidFill>
                <a:srgbClr val="2B303C"/>
              </a:solidFill>
              <a:latin typeface="Montserrat Medium"/>
              <a:ea typeface="Montserrat Medium"/>
              <a:cs typeface="Montserrat Medium"/>
              <a:sym typeface="Montserrat Medium"/>
            </a:endParaRPr>
          </a:p>
          <a:p>
            <a:pPr marL="736600" marR="0" lvl="0" indent="-463550" algn="l" rtl="0">
              <a:lnSpc>
                <a:spcPct val="100000"/>
              </a:lnSpc>
              <a:spcBef>
                <a:spcPts val="0"/>
              </a:spcBef>
              <a:spcAft>
                <a:spcPts val="0"/>
              </a:spcAft>
              <a:buClr>
                <a:srgbClr val="6349FC"/>
              </a:buClr>
              <a:buSzPts val="1500"/>
              <a:buFont typeface="Montserrat Medium"/>
              <a:buChar char="❖"/>
            </a:pPr>
            <a:r>
              <a:rPr lang="es" sz="1500">
                <a:solidFill>
                  <a:srgbClr val="2B303C"/>
                </a:solidFill>
                <a:latin typeface="Montserrat Medium"/>
                <a:ea typeface="Montserrat Medium"/>
                <a:cs typeface="Montserrat Medium"/>
                <a:sym typeface="Montserrat Medium"/>
              </a:rPr>
              <a:t>Visualización de datos</a:t>
            </a:r>
            <a:endParaRPr sz="1500">
              <a:solidFill>
                <a:srgbClr val="2B303C"/>
              </a:solidFill>
              <a:latin typeface="Montserrat Medium"/>
              <a:ea typeface="Montserrat Medium"/>
              <a:cs typeface="Montserrat Medium"/>
              <a:sym typeface="Montserrat Medium"/>
            </a:endParaRPr>
          </a:p>
          <a:p>
            <a:pPr marL="914400" marR="0" lvl="1" indent="-323850" algn="l" rtl="0">
              <a:lnSpc>
                <a:spcPct val="100000"/>
              </a:lnSpc>
              <a:spcBef>
                <a:spcPts val="0"/>
              </a:spcBef>
              <a:spcAft>
                <a:spcPts val="0"/>
              </a:spcAft>
              <a:buClr>
                <a:srgbClr val="6349FC"/>
              </a:buClr>
              <a:buSzPts val="1500"/>
              <a:buFont typeface="Montserrat Medium"/>
              <a:buChar char="➢"/>
            </a:pPr>
            <a:r>
              <a:rPr lang="es" sz="1500">
                <a:solidFill>
                  <a:srgbClr val="2B303C"/>
                </a:solidFill>
                <a:latin typeface="Montserrat Medium"/>
                <a:ea typeface="Montserrat Medium"/>
                <a:cs typeface="Montserrat Medium"/>
                <a:sym typeface="Montserrat Medium"/>
              </a:rPr>
              <a:t>Estimados de locación y distribución</a:t>
            </a:r>
            <a:endParaRPr sz="1500">
              <a:solidFill>
                <a:srgbClr val="2B303C"/>
              </a:solidFill>
              <a:latin typeface="Montserrat Medium"/>
              <a:ea typeface="Montserrat Medium"/>
              <a:cs typeface="Montserrat Medium"/>
              <a:sym typeface="Montserrat Medium"/>
            </a:endParaRPr>
          </a:p>
          <a:p>
            <a:pPr marL="914400" marR="0" lvl="1" indent="-323850" algn="l" rtl="0">
              <a:lnSpc>
                <a:spcPct val="100000"/>
              </a:lnSpc>
              <a:spcBef>
                <a:spcPts val="0"/>
              </a:spcBef>
              <a:spcAft>
                <a:spcPts val="0"/>
              </a:spcAft>
              <a:buClr>
                <a:srgbClr val="6349FC"/>
              </a:buClr>
              <a:buSzPts val="1500"/>
              <a:buFont typeface="Montserrat Medium"/>
              <a:buChar char="➢"/>
            </a:pPr>
            <a:r>
              <a:rPr lang="es" sz="1500">
                <a:solidFill>
                  <a:srgbClr val="2B303C"/>
                </a:solidFill>
                <a:latin typeface="Montserrat Medium"/>
                <a:ea typeface="Montserrat Medium"/>
                <a:cs typeface="Montserrat Medium"/>
                <a:sym typeface="Montserrat Medium"/>
              </a:rPr>
              <a:t>Análisis bivariado y regresión lineal simple</a:t>
            </a:r>
            <a:endParaRPr sz="1500">
              <a:solidFill>
                <a:srgbClr val="2B303C"/>
              </a:solidFill>
              <a:latin typeface="Montserrat Medium"/>
              <a:ea typeface="Montserrat Medium"/>
              <a:cs typeface="Montserrat Medium"/>
              <a:sym typeface="Montserrat Medium"/>
            </a:endParaRPr>
          </a:p>
          <a:p>
            <a:pPr marL="914400" marR="0" lvl="1" indent="-323850" algn="l" rtl="0">
              <a:lnSpc>
                <a:spcPct val="100000"/>
              </a:lnSpc>
              <a:spcBef>
                <a:spcPts val="0"/>
              </a:spcBef>
              <a:spcAft>
                <a:spcPts val="0"/>
              </a:spcAft>
              <a:buClr>
                <a:srgbClr val="6349FC"/>
              </a:buClr>
              <a:buSzPts val="1500"/>
              <a:buFont typeface="Montserrat Medium"/>
              <a:buChar char="➢"/>
            </a:pPr>
            <a:r>
              <a:rPr lang="es" sz="1500">
                <a:solidFill>
                  <a:srgbClr val="2B303C"/>
                </a:solidFill>
                <a:latin typeface="Montserrat Medium"/>
                <a:ea typeface="Montserrat Medium"/>
                <a:cs typeface="Montserrat Medium"/>
                <a:sym typeface="Montserrat Medium"/>
              </a:rPr>
              <a:t>Uso de RegEx y exploración de contexto</a:t>
            </a:r>
            <a:endParaRPr sz="1500">
              <a:solidFill>
                <a:srgbClr val="2B303C"/>
              </a:solidFill>
              <a:latin typeface="Montserrat Medium"/>
              <a:ea typeface="Montserrat Medium"/>
              <a:cs typeface="Montserrat Medium"/>
              <a:sym typeface="Montserrat Medium"/>
            </a:endParaRPr>
          </a:p>
          <a:p>
            <a:pPr marL="457200" marR="0" lvl="0" indent="-323850" algn="l" rtl="0">
              <a:lnSpc>
                <a:spcPct val="100000"/>
              </a:lnSpc>
              <a:spcBef>
                <a:spcPts val="0"/>
              </a:spcBef>
              <a:spcAft>
                <a:spcPts val="0"/>
              </a:spcAft>
              <a:buClr>
                <a:srgbClr val="6349FC"/>
              </a:buClr>
              <a:buSzPts val="1500"/>
              <a:buFont typeface="Montserrat Medium"/>
              <a:buChar char="❖"/>
            </a:pPr>
            <a:r>
              <a:rPr lang="es" sz="1500">
                <a:solidFill>
                  <a:srgbClr val="2B303C"/>
                </a:solidFill>
                <a:latin typeface="Montserrat Medium"/>
                <a:ea typeface="Montserrat Medium"/>
                <a:cs typeface="Montserrat Medium"/>
                <a:sym typeface="Montserrat Medium"/>
              </a:rPr>
              <a:t>Machine Learning</a:t>
            </a:r>
            <a:endParaRPr sz="1500">
              <a:solidFill>
                <a:srgbClr val="2B303C"/>
              </a:solidFill>
              <a:latin typeface="Montserrat Medium"/>
              <a:ea typeface="Montserrat Medium"/>
              <a:cs typeface="Montserrat Medium"/>
              <a:sym typeface="Montserrat Medium"/>
            </a:endParaRPr>
          </a:p>
          <a:p>
            <a:pPr marL="914400" marR="0" lvl="1" indent="-323850" algn="l" rtl="0">
              <a:lnSpc>
                <a:spcPct val="100000"/>
              </a:lnSpc>
              <a:spcBef>
                <a:spcPts val="0"/>
              </a:spcBef>
              <a:spcAft>
                <a:spcPts val="0"/>
              </a:spcAft>
              <a:buClr>
                <a:srgbClr val="6349FC"/>
              </a:buClr>
              <a:buSzPts val="1500"/>
              <a:buFont typeface="Montserrat Medium"/>
              <a:buChar char="➢"/>
            </a:pPr>
            <a:r>
              <a:rPr lang="es" sz="1500">
                <a:solidFill>
                  <a:srgbClr val="2B303C"/>
                </a:solidFill>
                <a:latin typeface="Montserrat Medium"/>
                <a:ea typeface="Montserrat Medium"/>
                <a:cs typeface="Montserrat Medium"/>
                <a:sym typeface="Montserrat Medium"/>
              </a:rPr>
              <a:t>Regresión Logística</a:t>
            </a:r>
            <a:endParaRPr sz="1500">
              <a:solidFill>
                <a:srgbClr val="2B303C"/>
              </a:solidFill>
              <a:latin typeface="Montserrat Medium"/>
              <a:ea typeface="Montserrat Medium"/>
              <a:cs typeface="Montserrat Medium"/>
              <a:sym typeface="Montserrat Medium"/>
            </a:endParaRPr>
          </a:p>
          <a:p>
            <a:pPr marL="914400" marR="0" lvl="1" indent="-323850" algn="l" rtl="0">
              <a:lnSpc>
                <a:spcPct val="100000"/>
              </a:lnSpc>
              <a:spcBef>
                <a:spcPts val="0"/>
              </a:spcBef>
              <a:spcAft>
                <a:spcPts val="0"/>
              </a:spcAft>
              <a:buClr>
                <a:srgbClr val="6349FC"/>
              </a:buClr>
              <a:buSzPts val="1500"/>
              <a:buFont typeface="Montserrat Medium"/>
              <a:buChar char="➢"/>
            </a:pPr>
            <a:r>
              <a:rPr lang="es" sz="1500">
                <a:solidFill>
                  <a:srgbClr val="2B303C"/>
                </a:solidFill>
                <a:latin typeface="Montserrat Medium"/>
                <a:ea typeface="Montserrat Medium"/>
                <a:cs typeface="Montserrat Medium"/>
                <a:sym typeface="Montserrat Medium"/>
              </a:rPr>
              <a:t>Clustering con KMeans</a:t>
            </a:r>
            <a:endParaRPr sz="1500">
              <a:solidFill>
                <a:srgbClr val="2B303C"/>
              </a:solidFill>
              <a:latin typeface="Montserrat Medium"/>
              <a:ea typeface="Montserrat Medium"/>
              <a:cs typeface="Montserrat Medium"/>
              <a:sym typeface="Montserrat Medium"/>
            </a:endParaRPr>
          </a:p>
        </p:txBody>
      </p:sp>
      <p:cxnSp>
        <p:nvCxnSpPr>
          <p:cNvPr id="199" name="Google Shape;199;p30"/>
          <p:cNvCxnSpPr/>
          <p:nvPr/>
        </p:nvCxnSpPr>
        <p:spPr>
          <a:xfrm>
            <a:off x="8752977" y="-7"/>
            <a:ext cx="0" cy="2517600"/>
          </a:xfrm>
          <a:prstGeom prst="straightConnector1">
            <a:avLst/>
          </a:prstGeom>
          <a:noFill/>
          <a:ln w="19050" cap="flat" cmpd="sng">
            <a:solidFill>
              <a:srgbClr val="FF6A39"/>
            </a:solidFill>
            <a:prstDash val="solid"/>
            <a:round/>
            <a:headEnd type="none" w="sm" len="sm"/>
            <a:tailEnd type="none" w="sm" len="sm"/>
          </a:ln>
        </p:spPr>
      </p:cxnSp>
      <p:cxnSp>
        <p:nvCxnSpPr>
          <p:cNvPr id="200" name="Google Shape;200;p30"/>
          <p:cNvCxnSpPr/>
          <p:nvPr/>
        </p:nvCxnSpPr>
        <p:spPr>
          <a:xfrm>
            <a:off x="8752981" y="4454140"/>
            <a:ext cx="0" cy="689400"/>
          </a:xfrm>
          <a:prstGeom prst="straightConnector1">
            <a:avLst/>
          </a:prstGeom>
          <a:noFill/>
          <a:ln w="19050" cap="flat" cmpd="sng">
            <a:solidFill>
              <a:srgbClr val="FF6A39"/>
            </a:solidFill>
            <a:prstDash val="solid"/>
            <a:round/>
            <a:headEnd type="none" w="sm" len="sm"/>
            <a:tailEnd type="none" w="sm" len="sm"/>
          </a:ln>
        </p:spPr>
      </p:cxnSp>
      <p:sp>
        <p:nvSpPr>
          <p:cNvPr id="201" name="Google Shape;201;p30"/>
          <p:cNvSpPr txBox="1"/>
          <p:nvPr/>
        </p:nvSpPr>
        <p:spPr>
          <a:xfrm rot="-5400000">
            <a:off x="7776028" y="3285951"/>
            <a:ext cx="1953900" cy="397800"/>
          </a:xfrm>
          <a:prstGeom prst="rect">
            <a:avLst/>
          </a:prstGeom>
          <a:noFill/>
          <a:ln>
            <a:noFill/>
          </a:ln>
        </p:spPr>
        <p:txBody>
          <a:bodyPr spcFirstLastPara="1" wrap="square" lIns="91525" tIns="91525" rIns="91525" bIns="915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
                <a:solidFill>
                  <a:srgbClr val="D8D8D8"/>
                </a:solidFill>
                <a:latin typeface="Montserrat"/>
                <a:ea typeface="Montserrat"/>
                <a:cs typeface="Montserrat"/>
                <a:sym typeface="Montserrat"/>
              </a:rPr>
              <a:t>Página 6</a:t>
            </a:r>
            <a:endParaRPr sz="1400" b="0" i="0" u="none" strike="noStrike" cap="none">
              <a:solidFill>
                <a:srgbClr val="D8D8D8"/>
              </a:solidFill>
              <a:latin typeface="Montserrat"/>
              <a:ea typeface="Montserrat"/>
              <a:cs typeface="Montserrat"/>
              <a:sym typeface="Montserrat"/>
            </a:endParaRPr>
          </a:p>
        </p:txBody>
      </p:sp>
      <p:pic>
        <p:nvPicPr>
          <p:cNvPr id="202" name="Google Shape;202;p30"/>
          <p:cNvPicPr preferRelativeResize="0"/>
          <p:nvPr/>
        </p:nvPicPr>
        <p:blipFill>
          <a:blip r:embed="rId4">
            <a:alphaModFix/>
          </a:blip>
          <a:stretch>
            <a:fillRect/>
          </a:stretch>
        </p:blipFill>
        <p:spPr>
          <a:xfrm>
            <a:off x="83317" y="4414413"/>
            <a:ext cx="536425" cy="616476"/>
          </a:xfrm>
          <a:prstGeom prst="rect">
            <a:avLst/>
          </a:prstGeom>
          <a:noFill/>
          <a:ln>
            <a:noFill/>
          </a:ln>
        </p:spPr>
      </p:pic>
      <p:pic>
        <p:nvPicPr>
          <p:cNvPr id="203" name="Google Shape;203;p30"/>
          <p:cNvPicPr preferRelativeResize="0"/>
          <p:nvPr/>
        </p:nvPicPr>
        <p:blipFill>
          <a:blip r:embed="rId5">
            <a:alphaModFix/>
          </a:blip>
          <a:stretch>
            <a:fillRect/>
          </a:stretch>
        </p:blipFill>
        <p:spPr>
          <a:xfrm>
            <a:off x="7669548" y="192327"/>
            <a:ext cx="721099" cy="689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cxnSp>
        <p:nvCxnSpPr>
          <p:cNvPr id="208" name="Google Shape;208;p31"/>
          <p:cNvCxnSpPr/>
          <p:nvPr/>
        </p:nvCxnSpPr>
        <p:spPr>
          <a:xfrm>
            <a:off x="8752977" y="-7"/>
            <a:ext cx="0" cy="2517600"/>
          </a:xfrm>
          <a:prstGeom prst="straightConnector1">
            <a:avLst/>
          </a:prstGeom>
          <a:noFill/>
          <a:ln w="19050" cap="flat" cmpd="sng">
            <a:solidFill>
              <a:srgbClr val="FF6A39"/>
            </a:solidFill>
            <a:prstDash val="solid"/>
            <a:round/>
            <a:headEnd type="none" w="sm" len="sm"/>
            <a:tailEnd type="none" w="sm" len="sm"/>
          </a:ln>
        </p:spPr>
      </p:cxnSp>
      <p:cxnSp>
        <p:nvCxnSpPr>
          <p:cNvPr id="209" name="Google Shape;209;p31"/>
          <p:cNvCxnSpPr/>
          <p:nvPr/>
        </p:nvCxnSpPr>
        <p:spPr>
          <a:xfrm>
            <a:off x="8752981" y="4454140"/>
            <a:ext cx="0" cy="689400"/>
          </a:xfrm>
          <a:prstGeom prst="straightConnector1">
            <a:avLst/>
          </a:prstGeom>
          <a:noFill/>
          <a:ln w="19050" cap="flat" cmpd="sng">
            <a:solidFill>
              <a:srgbClr val="FF6A39"/>
            </a:solidFill>
            <a:prstDash val="solid"/>
            <a:round/>
            <a:headEnd type="none" w="sm" len="sm"/>
            <a:tailEnd type="none" w="sm" len="sm"/>
          </a:ln>
        </p:spPr>
      </p:cxnSp>
      <p:pic>
        <p:nvPicPr>
          <p:cNvPr id="210" name="Google Shape;210;p31"/>
          <p:cNvPicPr preferRelativeResize="0"/>
          <p:nvPr/>
        </p:nvPicPr>
        <p:blipFill rotWithShape="1">
          <a:blip r:embed="rId3">
            <a:alphaModFix/>
          </a:blip>
          <a:srcRect/>
          <a:stretch/>
        </p:blipFill>
        <p:spPr>
          <a:xfrm>
            <a:off x="301423" y="460770"/>
            <a:ext cx="865012" cy="76373"/>
          </a:xfrm>
          <a:prstGeom prst="rect">
            <a:avLst/>
          </a:prstGeom>
          <a:noFill/>
          <a:ln>
            <a:noFill/>
          </a:ln>
        </p:spPr>
      </p:pic>
      <p:sp>
        <p:nvSpPr>
          <p:cNvPr id="211" name="Google Shape;211;p31"/>
          <p:cNvSpPr txBox="1"/>
          <p:nvPr/>
        </p:nvSpPr>
        <p:spPr>
          <a:xfrm rot="-5400000">
            <a:off x="7776028" y="3285951"/>
            <a:ext cx="1953900" cy="397800"/>
          </a:xfrm>
          <a:prstGeom prst="rect">
            <a:avLst/>
          </a:prstGeom>
          <a:noFill/>
          <a:ln>
            <a:noFill/>
          </a:ln>
        </p:spPr>
        <p:txBody>
          <a:bodyPr spcFirstLastPara="1" wrap="square" lIns="91525" tIns="91525" rIns="91525" bIns="915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
                <a:solidFill>
                  <a:srgbClr val="D8D8D8"/>
                </a:solidFill>
                <a:latin typeface="Montserrat"/>
                <a:ea typeface="Montserrat"/>
                <a:cs typeface="Montserrat"/>
                <a:sym typeface="Montserrat"/>
              </a:rPr>
              <a:t>Página 7</a:t>
            </a:r>
            <a:endParaRPr sz="1400" b="0" i="0" u="none" strike="noStrike" cap="none">
              <a:solidFill>
                <a:srgbClr val="D8D8D8"/>
              </a:solidFill>
              <a:latin typeface="Montserrat"/>
              <a:ea typeface="Montserrat"/>
              <a:cs typeface="Montserrat"/>
              <a:sym typeface="Montserrat"/>
            </a:endParaRPr>
          </a:p>
        </p:txBody>
      </p:sp>
      <p:sp>
        <p:nvSpPr>
          <p:cNvPr id="212" name="Google Shape;212;p31"/>
          <p:cNvSpPr txBox="1"/>
          <p:nvPr/>
        </p:nvSpPr>
        <p:spPr>
          <a:xfrm>
            <a:off x="1388206" y="269102"/>
            <a:ext cx="5574000" cy="465300"/>
          </a:xfrm>
          <a:prstGeom prst="rect">
            <a:avLst/>
          </a:prstGeom>
          <a:noFill/>
          <a:ln>
            <a:noFill/>
          </a:ln>
        </p:spPr>
        <p:txBody>
          <a:bodyPr spcFirstLastPara="1" wrap="square" lIns="91525" tIns="91525" rIns="91525" bIns="91525" anchor="ctr" anchorCtr="0">
            <a:noAutofit/>
          </a:bodyPr>
          <a:lstStyle/>
          <a:p>
            <a:pPr marL="0" marR="0" lvl="0" indent="0" algn="l" rtl="0">
              <a:lnSpc>
                <a:spcPct val="100000"/>
              </a:lnSpc>
              <a:spcBef>
                <a:spcPts val="0"/>
              </a:spcBef>
              <a:spcAft>
                <a:spcPts val="0"/>
              </a:spcAft>
              <a:buClr>
                <a:srgbClr val="000000"/>
              </a:buClr>
              <a:buSzPts val="2500"/>
              <a:buFont typeface="Arial"/>
              <a:buNone/>
            </a:pPr>
            <a:r>
              <a:rPr lang="es" sz="2500" b="1">
                <a:solidFill>
                  <a:srgbClr val="16181C"/>
                </a:solidFill>
                <a:latin typeface="Montserrat"/>
                <a:ea typeface="Montserrat"/>
                <a:cs typeface="Montserrat"/>
                <a:sym typeface="Montserrat"/>
              </a:rPr>
              <a:t>Gráficas de densidad</a:t>
            </a:r>
            <a:endParaRPr sz="2500" b="0" i="0" u="none" strike="noStrike" cap="none">
              <a:solidFill>
                <a:srgbClr val="16181C"/>
              </a:solidFill>
              <a:latin typeface="Montserrat"/>
              <a:ea typeface="Montserrat"/>
              <a:cs typeface="Montserrat"/>
              <a:sym typeface="Montserrat"/>
            </a:endParaRPr>
          </a:p>
        </p:txBody>
      </p:sp>
      <p:pic>
        <p:nvPicPr>
          <p:cNvPr id="213" name="Google Shape;213;p31"/>
          <p:cNvPicPr preferRelativeResize="0"/>
          <p:nvPr/>
        </p:nvPicPr>
        <p:blipFill rotWithShape="1">
          <a:blip r:embed="rId4">
            <a:alphaModFix/>
          </a:blip>
          <a:srcRect/>
          <a:stretch/>
        </p:blipFill>
        <p:spPr>
          <a:xfrm>
            <a:off x="6577734" y="345094"/>
            <a:ext cx="1309300" cy="291809"/>
          </a:xfrm>
          <a:prstGeom prst="rect">
            <a:avLst/>
          </a:prstGeom>
          <a:noFill/>
          <a:ln>
            <a:noFill/>
          </a:ln>
        </p:spPr>
      </p:pic>
      <p:pic>
        <p:nvPicPr>
          <p:cNvPr id="214" name="Google Shape;214;p31"/>
          <p:cNvPicPr preferRelativeResize="0"/>
          <p:nvPr/>
        </p:nvPicPr>
        <p:blipFill>
          <a:blip r:embed="rId5">
            <a:alphaModFix/>
          </a:blip>
          <a:stretch>
            <a:fillRect/>
          </a:stretch>
        </p:blipFill>
        <p:spPr>
          <a:xfrm>
            <a:off x="397150" y="1370602"/>
            <a:ext cx="3810000" cy="2552700"/>
          </a:xfrm>
          <a:prstGeom prst="rect">
            <a:avLst/>
          </a:prstGeom>
          <a:noFill/>
          <a:ln>
            <a:noFill/>
          </a:ln>
        </p:spPr>
      </p:pic>
      <p:pic>
        <p:nvPicPr>
          <p:cNvPr id="215" name="Google Shape;215;p31"/>
          <p:cNvPicPr preferRelativeResize="0"/>
          <p:nvPr/>
        </p:nvPicPr>
        <p:blipFill>
          <a:blip r:embed="rId6">
            <a:alphaModFix/>
          </a:blip>
          <a:stretch>
            <a:fillRect/>
          </a:stretch>
        </p:blipFill>
        <p:spPr>
          <a:xfrm>
            <a:off x="4528000" y="1370602"/>
            <a:ext cx="3705225" cy="2552700"/>
          </a:xfrm>
          <a:prstGeom prst="rect">
            <a:avLst/>
          </a:prstGeom>
          <a:noFill/>
          <a:ln>
            <a:noFill/>
          </a:ln>
        </p:spPr>
      </p:pic>
      <p:grpSp>
        <p:nvGrpSpPr>
          <p:cNvPr id="216" name="Google Shape;216;p31"/>
          <p:cNvGrpSpPr/>
          <p:nvPr/>
        </p:nvGrpSpPr>
        <p:grpSpPr>
          <a:xfrm>
            <a:off x="3577000" y="4159300"/>
            <a:ext cx="1196400" cy="748350"/>
            <a:chOff x="4012575" y="3845025"/>
            <a:chExt cx="1196400" cy="748350"/>
          </a:xfrm>
        </p:grpSpPr>
        <p:sp>
          <p:nvSpPr>
            <p:cNvPr id="217" name="Google Shape;217;p31"/>
            <p:cNvSpPr/>
            <p:nvPr/>
          </p:nvSpPr>
          <p:spPr>
            <a:xfrm>
              <a:off x="4012575" y="3969075"/>
              <a:ext cx="163200" cy="152100"/>
            </a:xfrm>
            <a:prstGeom prst="ellipse">
              <a:avLst/>
            </a:prstGeom>
            <a:solidFill>
              <a:srgbClr val="AFC63F"/>
            </a:solidFill>
            <a:ln w="9525" cap="flat" cmpd="sng">
              <a:solidFill>
                <a:srgbClr val="AFC63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1"/>
            <p:cNvSpPr txBox="1"/>
            <p:nvPr/>
          </p:nvSpPr>
          <p:spPr>
            <a:xfrm>
              <a:off x="4175775" y="3845025"/>
              <a:ext cx="103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Montserrat"/>
                  <a:ea typeface="Montserrat"/>
                  <a:cs typeface="Montserrat"/>
                  <a:sym typeface="Montserrat"/>
                </a:rPr>
                <a:t>Hombre</a:t>
              </a:r>
              <a:endParaRPr>
                <a:latin typeface="Montserrat"/>
                <a:ea typeface="Montserrat"/>
                <a:cs typeface="Montserrat"/>
                <a:sym typeface="Montserrat"/>
              </a:endParaRPr>
            </a:p>
          </p:txBody>
        </p:sp>
        <p:sp>
          <p:nvSpPr>
            <p:cNvPr id="219" name="Google Shape;219;p31"/>
            <p:cNvSpPr/>
            <p:nvPr/>
          </p:nvSpPr>
          <p:spPr>
            <a:xfrm>
              <a:off x="4012575" y="4317225"/>
              <a:ext cx="163200" cy="152100"/>
            </a:xfrm>
            <a:prstGeom prst="ellipse">
              <a:avLst/>
            </a:prstGeom>
            <a:solidFill>
              <a:srgbClr val="3D85C6"/>
            </a:soli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1"/>
            <p:cNvSpPr txBox="1"/>
            <p:nvPr/>
          </p:nvSpPr>
          <p:spPr>
            <a:xfrm>
              <a:off x="4175775" y="4193175"/>
              <a:ext cx="103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Montserrat"/>
                  <a:ea typeface="Montserrat"/>
                  <a:cs typeface="Montserrat"/>
                  <a:sym typeface="Montserrat"/>
                </a:rPr>
                <a:t>Mujer</a:t>
              </a:r>
              <a:endParaRPr>
                <a:latin typeface="Montserrat"/>
                <a:ea typeface="Montserrat"/>
                <a:cs typeface="Montserrat"/>
                <a:sym typeface="Montserrat"/>
              </a:endParaRPr>
            </a:p>
          </p:txBody>
        </p:sp>
      </p:grpSp>
      <p:pic>
        <p:nvPicPr>
          <p:cNvPr id="221" name="Google Shape;221;p31"/>
          <p:cNvPicPr preferRelativeResize="0"/>
          <p:nvPr/>
        </p:nvPicPr>
        <p:blipFill>
          <a:blip r:embed="rId7">
            <a:alphaModFix/>
          </a:blip>
          <a:stretch>
            <a:fillRect/>
          </a:stretch>
        </p:blipFill>
        <p:spPr>
          <a:xfrm>
            <a:off x="91774" y="4345575"/>
            <a:ext cx="599889" cy="689399"/>
          </a:xfrm>
          <a:prstGeom prst="rect">
            <a:avLst/>
          </a:prstGeom>
          <a:noFill/>
          <a:ln>
            <a:noFill/>
          </a:ln>
        </p:spPr>
      </p:pic>
      <p:sp>
        <p:nvSpPr>
          <p:cNvPr id="222" name="Google Shape;222;p31"/>
          <p:cNvSpPr txBox="1"/>
          <p:nvPr/>
        </p:nvSpPr>
        <p:spPr>
          <a:xfrm>
            <a:off x="2537025" y="734400"/>
            <a:ext cx="36315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s">
                <a:solidFill>
                  <a:schemeClr val="dk1"/>
                </a:solidFill>
                <a:latin typeface="Montserrat"/>
                <a:ea typeface="Montserrat"/>
                <a:cs typeface="Montserrat"/>
                <a:sym typeface="Montserrat"/>
              </a:rPr>
              <a:t>¿Cuál es el promedio de edad que tienen las personas desaparecidas?</a:t>
            </a:r>
            <a:endParaRPr>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cxnSp>
        <p:nvCxnSpPr>
          <p:cNvPr id="227" name="Google Shape;227;p32"/>
          <p:cNvCxnSpPr/>
          <p:nvPr/>
        </p:nvCxnSpPr>
        <p:spPr>
          <a:xfrm>
            <a:off x="8752977" y="-7"/>
            <a:ext cx="0" cy="2517600"/>
          </a:xfrm>
          <a:prstGeom prst="straightConnector1">
            <a:avLst/>
          </a:prstGeom>
          <a:noFill/>
          <a:ln w="19050" cap="flat" cmpd="sng">
            <a:solidFill>
              <a:srgbClr val="FF6A39"/>
            </a:solidFill>
            <a:prstDash val="solid"/>
            <a:round/>
            <a:headEnd type="none" w="sm" len="sm"/>
            <a:tailEnd type="none" w="sm" len="sm"/>
          </a:ln>
        </p:spPr>
      </p:cxnSp>
      <p:cxnSp>
        <p:nvCxnSpPr>
          <p:cNvPr id="228" name="Google Shape;228;p32"/>
          <p:cNvCxnSpPr/>
          <p:nvPr/>
        </p:nvCxnSpPr>
        <p:spPr>
          <a:xfrm>
            <a:off x="8752981" y="4454140"/>
            <a:ext cx="0" cy="689400"/>
          </a:xfrm>
          <a:prstGeom prst="straightConnector1">
            <a:avLst/>
          </a:prstGeom>
          <a:noFill/>
          <a:ln w="19050" cap="flat" cmpd="sng">
            <a:solidFill>
              <a:srgbClr val="FF6A39"/>
            </a:solidFill>
            <a:prstDash val="solid"/>
            <a:round/>
            <a:headEnd type="none" w="sm" len="sm"/>
            <a:tailEnd type="none" w="sm" len="sm"/>
          </a:ln>
        </p:spPr>
      </p:cxnSp>
      <p:pic>
        <p:nvPicPr>
          <p:cNvPr id="229" name="Google Shape;229;p32"/>
          <p:cNvPicPr preferRelativeResize="0"/>
          <p:nvPr/>
        </p:nvPicPr>
        <p:blipFill rotWithShape="1">
          <a:blip r:embed="rId3">
            <a:alphaModFix/>
          </a:blip>
          <a:srcRect/>
          <a:stretch/>
        </p:blipFill>
        <p:spPr>
          <a:xfrm>
            <a:off x="301423" y="460770"/>
            <a:ext cx="865012" cy="76373"/>
          </a:xfrm>
          <a:prstGeom prst="rect">
            <a:avLst/>
          </a:prstGeom>
          <a:noFill/>
          <a:ln>
            <a:noFill/>
          </a:ln>
        </p:spPr>
      </p:pic>
      <p:sp>
        <p:nvSpPr>
          <p:cNvPr id="230" name="Google Shape;230;p32"/>
          <p:cNvSpPr txBox="1"/>
          <p:nvPr/>
        </p:nvSpPr>
        <p:spPr>
          <a:xfrm rot="-5400000">
            <a:off x="7776028" y="3285951"/>
            <a:ext cx="1953900" cy="397800"/>
          </a:xfrm>
          <a:prstGeom prst="rect">
            <a:avLst/>
          </a:prstGeom>
          <a:noFill/>
          <a:ln>
            <a:noFill/>
          </a:ln>
        </p:spPr>
        <p:txBody>
          <a:bodyPr spcFirstLastPara="1" wrap="square" lIns="91525" tIns="91525" rIns="91525" bIns="915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
                <a:solidFill>
                  <a:srgbClr val="D8D8D8"/>
                </a:solidFill>
                <a:latin typeface="Montserrat"/>
                <a:ea typeface="Montserrat"/>
                <a:cs typeface="Montserrat"/>
                <a:sym typeface="Montserrat"/>
              </a:rPr>
              <a:t>Página 8</a:t>
            </a:r>
            <a:endParaRPr sz="1400" b="0" i="0" u="none" strike="noStrike" cap="none">
              <a:solidFill>
                <a:srgbClr val="D8D8D8"/>
              </a:solidFill>
              <a:latin typeface="Montserrat"/>
              <a:ea typeface="Montserrat"/>
              <a:cs typeface="Montserrat"/>
              <a:sym typeface="Montserrat"/>
            </a:endParaRPr>
          </a:p>
        </p:txBody>
      </p:sp>
      <p:sp>
        <p:nvSpPr>
          <p:cNvPr id="231" name="Google Shape;231;p32"/>
          <p:cNvSpPr txBox="1"/>
          <p:nvPr/>
        </p:nvSpPr>
        <p:spPr>
          <a:xfrm>
            <a:off x="1388206" y="269102"/>
            <a:ext cx="5574000" cy="465300"/>
          </a:xfrm>
          <a:prstGeom prst="rect">
            <a:avLst/>
          </a:prstGeom>
          <a:noFill/>
          <a:ln>
            <a:noFill/>
          </a:ln>
        </p:spPr>
        <p:txBody>
          <a:bodyPr spcFirstLastPara="1" wrap="square" lIns="91525" tIns="91525" rIns="91525" bIns="91525" anchor="ctr" anchorCtr="0">
            <a:noAutofit/>
          </a:bodyPr>
          <a:lstStyle/>
          <a:p>
            <a:pPr marL="0" marR="0" lvl="0" indent="0" algn="l" rtl="0">
              <a:lnSpc>
                <a:spcPct val="100000"/>
              </a:lnSpc>
              <a:spcBef>
                <a:spcPts val="0"/>
              </a:spcBef>
              <a:spcAft>
                <a:spcPts val="0"/>
              </a:spcAft>
              <a:buClr>
                <a:srgbClr val="000000"/>
              </a:buClr>
              <a:buSzPts val="2500"/>
              <a:buFont typeface="Arial"/>
              <a:buNone/>
            </a:pPr>
            <a:r>
              <a:rPr lang="es" sz="2500" b="1">
                <a:solidFill>
                  <a:srgbClr val="16181C"/>
                </a:solidFill>
                <a:latin typeface="Montserrat"/>
                <a:ea typeface="Montserrat"/>
                <a:cs typeface="Montserrat"/>
                <a:sym typeface="Montserrat"/>
              </a:rPr>
              <a:t>Estimados de locación</a:t>
            </a:r>
            <a:endParaRPr sz="2500" b="0" i="0" u="none" strike="noStrike" cap="none">
              <a:solidFill>
                <a:srgbClr val="16181C"/>
              </a:solidFill>
              <a:latin typeface="Montserrat"/>
              <a:ea typeface="Montserrat"/>
              <a:cs typeface="Montserrat"/>
              <a:sym typeface="Montserrat"/>
            </a:endParaRPr>
          </a:p>
        </p:txBody>
      </p:sp>
      <p:pic>
        <p:nvPicPr>
          <p:cNvPr id="232" name="Google Shape;232;p32"/>
          <p:cNvPicPr preferRelativeResize="0"/>
          <p:nvPr/>
        </p:nvPicPr>
        <p:blipFill rotWithShape="1">
          <a:blip r:embed="rId4">
            <a:alphaModFix/>
          </a:blip>
          <a:srcRect/>
          <a:stretch/>
        </p:blipFill>
        <p:spPr>
          <a:xfrm>
            <a:off x="6577734" y="345094"/>
            <a:ext cx="1309300" cy="291809"/>
          </a:xfrm>
          <a:prstGeom prst="rect">
            <a:avLst/>
          </a:prstGeom>
          <a:noFill/>
          <a:ln>
            <a:noFill/>
          </a:ln>
        </p:spPr>
      </p:pic>
      <p:pic>
        <p:nvPicPr>
          <p:cNvPr id="233" name="Google Shape;233;p32"/>
          <p:cNvPicPr preferRelativeResize="0"/>
          <p:nvPr/>
        </p:nvPicPr>
        <p:blipFill>
          <a:blip r:embed="rId5">
            <a:alphaModFix/>
          </a:blip>
          <a:stretch>
            <a:fillRect/>
          </a:stretch>
        </p:blipFill>
        <p:spPr>
          <a:xfrm>
            <a:off x="91774" y="4345575"/>
            <a:ext cx="599889" cy="689399"/>
          </a:xfrm>
          <a:prstGeom prst="rect">
            <a:avLst/>
          </a:prstGeom>
          <a:noFill/>
          <a:ln>
            <a:noFill/>
          </a:ln>
        </p:spPr>
      </p:pic>
      <p:sp>
        <p:nvSpPr>
          <p:cNvPr id="235" name="Google Shape;235;p32"/>
          <p:cNvSpPr txBox="1"/>
          <p:nvPr/>
        </p:nvSpPr>
        <p:spPr>
          <a:xfrm>
            <a:off x="2633550" y="1211450"/>
            <a:ext cx="37053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a:latin typeface="Montserrat"/>
                <a:ea typeface="Montserrat"/>
                <a:cs typeface="Montserrat"/>
                <a:sym typeface="Montserrat"/>
              </a:rPr>
              <a:t>¿Cuál es el promedio de edad que tienen las personas desaparecidas?</a:t>
            </a:r>
            <a:endParaRPr>
              <a:latin typeface="Montserrat"/>
              <a:ea typeface="Montserrat"/>
              <a:cs typeface="Montserrat"/>
              <a:sym typeface="Montserrat"/>
            </a:endParaRPr>
          </a:p>
        </p:txBody>
      </p:sp>
      <p:pic>
        <p:nvPicPr>
          <p:cNvPr id="236" name="Google Shape;236;p32"/>
          <p:cNvPicPr preferRelativeResize="0"/>
          <p:nvPr/>
        </p:nvPicPr>
        <p:blipFill>
          <a:blip r:embed="rId6">
            <a:alphaModFix/>
          </a:blip>
          <a:stretch>
            <a:fillRect/>
          </a:stretch>
        </p:blipFill>
        <p:spPr>
          <a:xfrm>
            <a:off x="4792737" y="1955747"/>
            <a:ext cx="3112108" cy="2389825"/>
          </a:xfrm>
          <a:prstGeom prst="rect">
            <a:avLst/>
          </a:prstGeom>
          <a:noFill/>
          <a:ln>
            <a:noFill/>
          </a:ln>
        </p:spPr>
      </p:pic>
      <p:pic>
        <p:nvPicPr>
          <p:cNvPr id="237" name="Google Shape;237;p32"/>
          <p:cNvPicPr preferRelativeResize="0"/>
          <p:nvPr/>
        </p:nvPicPr>
        <p:blipFill>
          <a:blip r:embed="rId7">
            <a:alphaModFix/>
          </a:blip>
          <a:stretch>
            <a:fillRect/>
          </a:stretch>
        </p:blipFill>
        <p:spPr>
          <a:xfrm>
            <a:off x="1306049" y="1955750"/>
            <a:ext cx="3112125" cy="23898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cxnSp>
        <p:nvCxnSpPr>
          <p:cNvPr id="242" name="Google Shape;242;p33"/>
          <p:cNvCxnSpPr/>
          <p:nvPr/>
        </p:nvCxnSpPr>
        <p:spPr>
          <a:xfrm>
            <a:off x="8752977" y="-7"/>
            <a:ext cx="0" cy="2517600"/>
          </a:xfrm>
          <a:prstGeom prst="straightConnector1">
            <a:avLst/>
          </a:prstGeom>
          <a:noFill/>
          <a:ln w="19050" cap="flat" cmpd="sng">
            <a:solidFill>
              <a:srgbClr val="FF6A39"/>
            </a:solidFill>
            <a:prstDash val="solid"/>
            <a:round/>
            <a:headEnd type="none" w="sm" len="sm"/>
            <a:tailEnd type="none" w="sm" len="sm"/>
          </a:ln>
        </p:spPr>
      </p:cxnSp>
      <p:cxnSp>
        <p:nvCxnSpPr>
          <p:cNvPr id="243" name="Google Shape;243;p33"/>
          <p:cNvCxnSpPr/>
          <p:nvPr/>
        </p:nvCxnSpPr>
        <p:spPr>
          <a:xfrm>
            <a:off x="8752981" y="4454140"/>
            <a:ext cx="0" cy="689400"/>
          </a:xfrm>
          <a:prstGeom prst="straightConnector1">
            <a:avLst/>
          </a:prstGeom>
          <a:noFill/>
          <a:ln w="19050" cap="flat" cmpd="sng">
            <a:solidFill>
              <a:srgbClr val="FF6A39"/>
            </a:solidFill>
            <a:prstDash val="solid"/>
            <a:round/>
            <a:headEnd type="none" w="sm" len="sm"/>
            <a:tailEnd type="none" w="sm" len="sm"/>
          </a:ln>
        </p:spPr>
      </p:cxnSp>
      <p:pic>
        <p:nvPicPr>
          <p:cNvPr id="244" name="Google Shape;244;p33"/>
          <p:cNvPicPr preferRelativeResize="0"/>
          <p:nvPr/>
        </p:nvPicPr>
        <p:blipFill rotWithShape="1">
          <a:blip r:embed="rId3">
            <a:alphaModFix/>
          </a:blip>
          <a:srcRect/>
          <a:stretch/>
        </p:blipFill>
        <p:spPr>
          <a:xfrm>
            <a:off x="301423" y="460770"/>
            <a:ext cx="865012" cy="76373"/>
          </a:xfrm>
          <a:prstGeom prst="rect">
            <a:avLst/>
          </a:prstGeom>
          <a:noFill/>
          <a:ln>
            <a:noFill/>
          </a:ln>
        </p:spPr>
      </p:pic>
      <p:sp>
        <p:nvSpPr>
          <p:cNvPr id="245" name="Google Shape;245;p33"/>
          <p:cNvSpPr txBox="1"/>
          <p:nvPr/>
        </p:nvSpPr>
        <p:spPr>
          <a:xfrm rot="-5400000">
            <a:off x="7776028" y="3285951"/>
            <a:ext cx="1953900" cy="397800"/>
          </a:xfrm>
          <a:prstGeom prst="rect">
            <a:avLst/>
          </a:prstGeom>
          <a:noFill/>
          <a:ln>
            <a:noFill/>
          </a:ln>
        </p:spPr>
        <p:txBody>
          <a:bodyPr spcFirstLastPara="1" wrap="square" lIns="91525" tIns="91525" rIns="91525" bIns="915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s">
                <a:solidFill>
                  <a:srgbClr val="D8D8D8"/>
                </a:solidFill>
                <a:latin typeface="Montserrat"/>
                <a:ea typeface="Montserrat"/>
                <a:cs typeface="Montserrat"/>
                <a:sym typeface="Montserrat"/>
              </a:rPr>
              <a:t>Página 9</a:t>
            </a:r>
            <a:endParaRPr sz="1400" b="0" i="0" u="none" strike="noStrike" cap="none">
              <a:solidFill>
                <a:srgbClr val="D8D8D8"/>
              </a:solidFill>
              <a:latin typeface="Montserrat"/>
              <a:ea typeface="Montserrat"/>
              <a:cs typeface="Montserrat"/>
              <a:sym typeface="Montserrat"/>
            </a:endParaRPr>
          </a:p>
        </p:txBody>
      </p:sp>
      <p:sp>
        <p:nvSpPr>
          <p:cNvPr id="246" name="Google Shape;246;p33"/>
          <p:cNvSpPr txBox="1"/>
          <p:nvPr/>
        </p:nvSpPr>
        <p:spPr>
          <a:xfrm>
            <a:off x="1388206" y="269102"/>
            <a:ext cx="5574000" cy="465300"/>
          </a:xfrm>
          <a:prstGeom prst="rect">
            <a:avLst/>
          </a:prstGeom>
          <a:noFill/>
          <a:ln>
            <a:noFill/>
          </a:ln>
        </p:spPr>
        <p:txBody>
          <a:bodyPr spcFirstLastPara="1" wrap="square" lIns="91525" tIns="91525" rIns="91525" bIns="91525" anchor="ctr" anchorCtr="0">
            <a:noAutofit/>
          </a:bodyPr>
          <a:lstStyle/>
          <a:p>
            <a:pPr marL="0" marR="0" lvl="0" indent="0" algn="l" rtl="0">
              <a:lnSpc>
                <a:spcPct val="100000"/>
              </a:lnSpc>
              <a:spcBef>
                <a:spcPts val="0"/>
              </a:spcBef>
              <a:spcAft>
                <a:spcPts val="0"/>
              </a:spcAft>
              <a:buClr>
                <a:srgbClr val="000000"/>
              </a:buClr>
              <a:buSzPts val="2500"/>
              <a:buFont typeface="Arial"/>
              <a:buNone/>
            </a:pPr>
            <a:r>
              <a:rPr lang="es" sz="2500" b="1">
                <a:solidFill>
                  <a:srgbClr val="16181C"/>
                </a:solidFill>
                <a:latin typeface="Montserrat"/>
                <a:ea typeface="Montserrat"/>
                <a:cs typeface="Montserrat"/>
                <a:sym typeface="Montserrat"/>
              </a:rPr>
              <a:t>Gráficas de densidad</a:t>
            </a:r>
            <a:endParaRPr sz="2500" b="0" i="0" u="none" strike="noStrike" cap="none">
              <a:solidFill>
                <a:srgbClr val="16181C"/>
              </a:solidFill>
              <a:latin typeface="Montserrat"/>
              <a:ea typeface="Montserrat"/>
              <a:cs typeface="Montserrat"/>
              <a:sym typeface="Montserrat"/>
            </a:endParaRPr>
          </a:p>
        </p:txBody>
      </p:sp>
      <p:pic>
        <p:nvPicPr>
          <p:cNvPr id="247" name="Google Shape;247;p33"/>
          <p:cNvPicPr preferRelativeResize="0"/>
          <p:nvPr/>
        </p:nvPicPr>
        <p:blipFill>
          <a:blip r:embed="rId4">
            <a:alphaModFix/>
          </a:blip>
          <a:stretch>
            <a:fillRect/>
          </a:stretch>
        </p:blipFill>
        <p:spPr>
          <a:xfrm>
            <a:off x="159675" y="1303152"/>
            <a:ext cx="4623775" cy="3150997"/>
          </a:xfrm>
          <a:prstGeom prst="rect">
            <a:avLst/>
          </a:prstGeom>
          <a:noFill/>
          <a:ln>
            <a:noFill/>
          </a:ln>
        </p:spPr>
      </p:pic>
      <p:sp>
        <p:nvSpPr>
          <p:cNvPr id="248" name="Google Shape;248;p33"/>
          <p:cNvSpPr txBox="1"/>
          <p:nvPr/>
        </p:nvSpPr>
        <p:spPr>
          <a:xfrm>
            <a:off x="443713" y="818663"/>
            <a:ext cx="4055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Montserrat"/>
                <a:ea typeface="Montserrat"/>
                <a:cs typeface="Montserrat"/>
                <a:sym typeface="Montserrat"/>
              </a:rPr>
              <a:t>¿En qué años han desaparecido más personas?</a:t>
            </a:r>
            <a:endParaRPr>
              <a:latin typeface="Montserrat"/>
              <a:ea typeface="Montserrat"/>
              <a:cs typeface="Montserrat"/>
              <a:sym typeface="Montserrat"/>
            </a:endParaRPr>
          </a:p>
        </p:txBody>
      </p:sp>
      <p:graphicFrame>
        <p:nvGraphicFramePr>
          <p:cNvPr id="250" name="Google Shape;250;p33"/>
          <p:cNvGraphicFramePr/>
          <p:nvPr/>
        </p:nvGraphicFramePr>
        <p:xfrm>
          <a:off x="5662425" y="270538"/>
          <a:ext cx="2562875" cy="4602425"/>
        </p:xfrm>
        <a:graphic>
          <a:graphicData uri="http://schemas.openxmlformats.org/drawingml/2006/table">
            <a:tbl>
              <a:tblPr>
                <a:noFill/>
                <a:tableStyleId>{30CD3181-95FB-4CE0-AAD4-AF95C6CF754E}</a:tableStyleId>
              </a:tblPr>
              <a:tblGrid>
                <a:gridCol w="382850">
                  <a:extLst>
                    <a:ext uri="{9D8B030D-6E8A-4147-A177-3AD203B41FA5}">
                      <a16:colId xmlns:a16="http://schemas.microsoft.com/office/drawing/2014/main" val="20000"/>
                    </a:ext>
                  </a:extLst>
                </a:gridCol>
                <a:gridCol w="990625">
                  <a:extLst>
                    <a:ext uri="{9D8B030D-6E8A-4147-A177-3AD203B41FA5}">
                      <a16:colId xmlns:a16="http://schemas.microsoft.com/office/drawing/2014/main" val="20001"/>
                    </a:ext>
                  </a:extLst>
                </a:gridCol>
                <a:gridCol w="1189400">
                  <a:extLst>
                    <a:ext uri="{9D8B030D-6E8A-4147-A177-3AD203B41FA5}">
                      <a16:colId xmlns:a16="http://schemas.microsoft.com/office/drawing/2014/main" val="20002"/>
                    </a:ext>
                  </a:extLst>
                </a:gridCol>
              </a:tblGrid>
              <a:tr h="822925">
                <a:tc>
                  <a:txBody>
                    <a:bodyPr/>
                    <a:lstStyle/>
                    <a:p>
                      <a:pPr marL="0" lvl="0" indent="0" algn="ctr" rtl="0">
                        <a:spcBef>
                          <a:spcPts val="0"/>
                        </a:spcBef>
                        <a:spcAft>
                          <a:spcPts val="0"/>
                        </a:spcAft>
                        <a:buNone/>
                      </a:pPr>
                      <a:endParaRPr>
                        <a:solidFill>
                          <a:srgbClr val="FF6A39"/>
                        </a:solidFill>
                        <a:latin typeface="Montserrat SemiBold"/>
                        <a:ea typeface="Montserrat SemiBold"/>
                        <a:cs typeface="Montserrat SemiBold"/>
                        <a:sym typeface="Montserrat SemiBol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s">
                          <a:solidFill>
                            <a:srgbClr val="FF6A39"/>
                          </a:solidFill>
                          <a:latin typeface="Montserrat SemiBold"/>
                          <a:ea typeface="Montserrat SemiBold"/>
                          <a:cs typeface="Montserrat SemiBold"/>
                          <a:sym typeface="Montserrat SemiBold"/>
                        </a:rPr>
                        <a:t>Año</a:t>
                      </a:r>
                      <a:endParaRPr>
                        <a:solidFill>
                          <a:srgbClr val="FF6A39"/>
                        </a:solidFill>
                        <a:latin typeface="Montserrat SemiBold"/>
                        <a:ea typeface="Montserrat SemiBold"/>
                        <a:cs typeface="Montserrat SemiBold"/>
                        <a:sym typeface="Montserrat SemiBold"/>
                      </a:endParaRPr>
                    </a:p>
                  </a:txBody>
                  <a:tcPr marL="91425" marR="91425" marT="91425" marB="91425" anchor="ctr">
                    <a:lnL w="9525" cap="flat" cmpd="sng">
                      <a:solidFill>
                        <a:srgbClr val="9E9E9E"/>
                      </a:solidFill>
                      <a:prstDash val="solid"/>
                      <a:round/>
                      <a:headEnd type="none" w="sm" len="sm"/>
                      <a:tailEnd type="none" w="sm" len="sm"/>
                    </a:lnL>
                    <a:lnT w="9525" cap="flat" cmpd="sng">
                      <a:solidFill>
                        <a:srgbClr val="9E9E9E">
                          <a:alpha val="0"/>
                        </a:srgbClr>
                      </a:solidFill>
                      <a:prstDash val="solid"/>
                      <a:round/>
                      <a:headEnd type="none" w="sm" len="sm"/>
                      <a:tailEnd type="none" w="sm" len="sm"/>
                    </a:lnT>
                  </a:tcPr>
                </a:tc>
                <a:tc>
                  <a:txBody>
                    <a:bodyPr/>
                    <a:lstStyle/>
                    <a:p>
                      <a:pPr marL="0" lvl="0" indent="0" algn="ctr" rtl="0">
                        <a:spcBef>
                          <a:spcPts val="0"/>
                        </a:spcBef>
                        <a:spcAft>
                          <a:spcPts val="0"/>
                        </a:spcAft>
                        <a:buNone/>
                      </a:pPr>
                      <a:r>
                        <a:rPr lang="es">
                          <a:solidFill>
                            <a:srgbClr val="FF6A39"/>
                          </a:solidFill>
                          <a:latin typeface="Montserrat SemiBold"/>
                          <a:ea typeface="Montserrat SemiBold"/>
                          <a:cs typeface="Montserrat SemiBold"/>
                          <a:sym typeface="Montserrat SemiBold"/>
                        </a:rPr>
                        <a:t>Casos</a:t>
                      </a:r>
                      <a:endParaRPr>
                        <a:solidFill>
                          <a:srgbClr val="FF6A39"/>
                        </a:solidFill>
                        <a:latin typeface="Montserrat SemiBold"/>
                        <a:ea typeface="Montserrat SemiBold"/>
                        <a:cs typeface="Montserrat SemiBold"/>
                        <a:sym typeface="Montserrat SemiBold"/>
                      </a:endParaRPr>
                    </a:p>
                  </a:txBody>
                  <a:tcPr marL="91425" marR="91425" marT="91425" marB="91425" anchor="ctr">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s" sz="1100">
                          <a:solidFill>
                            <a:srgbClr val="FF6A39"/>
                          </a:solidFill>
                          <a:latin typeface="Montserrat"/>
                          <a:ea typeface="Montserrat"/>
                          <a:cs typeface="Montserrat"/>
                          <a:sym typeface="Montserrat"/>
                        </a:rPr>
                        <a:t>1</a:t>
                      </a:r>
                      <a:endParaRPr sz="1100">
                        <a:solidFill>
                          <a:srgbClr val="FF6A39"/>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s" sz="1100">
                          <a:latin typeface="Montserrat"/>
                          <a:ea typeface="Montserrat"/>
                          <a:cs typeface="Montserrat"/>
                          <a:sym typeface="Montserrat"/>
                        </a:rPr>
                        <a:t>1967-1973</a:t>
                      </a:r>
                      <a:endParaRPr sz="1100">
                        <a:latin typeface="Montserrat"/>
                        <a:ea typeface="Montserrat"/>
                        <a:cs typeface="Montserrat"/>
                        <a:sym typeface="Montserrat"/>
                      </a:endParaRPr>
                    </a:p>
                  </a:txBody>
                  <a:tcPr marL="91425" marR="91425" marT="91425" marB="91425" anchor="ctr">
                    <a:lnL w="9525" cap="flat" cmpd="sng">
                      <a:solidFill>
                        <a:srgbClr val="9E9E9E"/>
                      </a:solidFill>
                      <a:prstDash val="solid"/>
                      <a:round/>
                      <a:headEnd type="none" w="sm" len="sm"/>
                      <a:tailEnd type="none" w="sm" len="sm"/>
                    </a:lnL>
                  </a:tcPr>
                </a:tc>
                <a:tc>
                  <a:txBody>
                    <a:bodyPr/>
                    <a:lstStyle/>
                    <a:p>
                      <a:pPr marL="0" lvl="0" indent="0" algn="ctr" rtl="0">
                        <a:spcBef>
                          <a:spcPts val="0"/>
                        </a:spcBef>
                        <a:spcAft>
                          <a:spcPts val="0"/>
                        </a:spcAft>
                        <a:buNone/>
                      </a:pPr>
                      <a:r>
                        <a:rPr lang="es" sz="1100">
                          <a:latin typeface="Montserrat"/>
                          <a:ea typeface="Montserrat"/>
                          <a:cs typeface="Montserrat"/>
                          <a:sym typeface="Montserrat"/>
                        </a:rPr>
                        <a:t>3</a:t>
                      </a:r>
                      <a:endParaRPr sz="1100">
                        <a:latin typeface="Montserrat"/>
                        <a:ea typeface="Montserrat"/>
                        <a:cs typeface="Montserrat"/>
                        <a:sym typeface="Montserrat"/>
                      </a:endParaRPr>
                    </a:p>
                  </a:txBody>
                  <a:tcPr marL="91425" marR="91425" marT="91425" marB="91425" anchor="ctr">
                    <a:lnR w="9525" cap="flat" cmpd="sng">
                      <a:solidFill>
                        <a:srgbClr val="9E9E9E">
                          <a:alpha val="0"/>
                        </a:srgbClr>
                      </a:solidFill>
                      <a:prstDash val="solid"/>
                      <a:round/>
                      <a:headEnd type="none" w="sm" len="sm"/>
                      <a:tailEnd type="none" w="sm" len="sm"/>
                    </a:lnR>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s" sz="1100">
                          <a:solidFill>
                            <a:srgbClr val="FF6A39"/>
                          </a:solidFill>
                          <a:latin typeface="Montserrat"/>
                          <a:ea typeface="Montserrat"/>
                          <a:cs typeface="Montserrat"/>
                          <a:sym typeface="Montserrat"/>
                        </a:rPr>
                        <a:t>2</a:t>
                      </a:r>
                      <a:endParaRPr sz="1100">
                        <a:solidFill>
                          <a:srgbClr val="FF6A39"/>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s" sz="1100">
                          <a:latin typeface="Montserrat"/>
                          <a:ea typeface="Montserrat"/>
                          <a:cs typeface="Montserrat"/>
                          <a:sym typeface="Montserrat"/>
                        </a:rPr>
                        <a:t>1973-1978</a:t>
                      </a:r>
                      <a:endParaRPr sz="1100">
                        <a:latin typeface="Montserrat"/>
                        <a:ea typeface="Montserrat"/>
                        <a:cs typeface="Montserrat"/>
                        <a:sym typeface="Montserrat"/>
                      </a:endParaRPr>
                    </a:p>
                  </a:txBody>
                  <a:tcPr marL="91425" marR="91425" marT="91425" marB="91425" anchor="ctr">
                    <a:lnL w="9525" cap="flat" cmpd="sng">
                      <a:solidFill>
                        <a:srgbClr val="9E9E9E"/>
                      </a:solidFill>
                      <a:prstDash val="solid"/>
                      <a:round/>
                      <a:headEnd type="none" w="sm" len="sm"/>
                      <a:tailEnd type="none" w="sm" len="sm"/>
                    </a:lnL>
                  </a:tcPr>
                </a:tc>
                <a:tc>
                  <a:txBody>
                    <a:bodyPr/>
                    <a:lstStyle/>
                    <a:p>
                      <a:pPr marL="0" lvl="0" indent="0" algn="ctr" rtl="0">
                        <a:spcBef>
                          <a:spcPts val="0"/>
                        </a:spcBef>
                        <a:spcAft>
                          <a:spcPts val="0"/>
                        </a:spcAft>
                        <a:buNone/>
                      </a:pPr>
                      <a:r>
                        <a:rPr lang="es" sz="1100">
                          <a:latin typeface="Montserrat"/>
                          <a:ea typeface="Montserrat"/>
                          <a:cs typeface="Montserrat"/>
                          <a:sym typeface="Montserrat"/>
                        </a:rPr>
                        <a:t>4</a:t>
                      </a:r>
                      <a:endParaRPr sz="1100">
                        <a:latin typeface="Montserrat"/>
                        <a:ea typeface="Montserrat"/>
                        <a:cs typeface="Montserrat"/>
                        <a:sym typeface="Montserrat"/>
                      </a:endParaRPr>
                    </a:p>
                  </a:txBody>
                  <a:tcPr marL="91425" marR="91425" marT="91425" marB="91425" anchor="ctr">
                    <a:lnR w="9525" cap="flat" cmpd="sng">
                      <a:solidFill>
                        <a:srgbClr val="9E9E9E">
                          <a:alpha val="0"/>
                        </a:srgbClr>
                      </a:solidFill>
                      <a:prstDash val="solid"/>
                      <a:round/>
                      <a:headEnd type="none" w="sm" len="sm"/>
                      <a:tailEnd type="none" w="sm" len="sm"/>
                    </a:lnR>
                  </a:tcPr>
                </a:tc>
                <a:extLst>
                  <a:ext uri="{0D108BD9-81ED-4DB2-BD59-A6C34878D82A}">
                    <a16:rowId xmlns:a16="http://schemas.microsoft.com/office/drawing/2014/main" val="10002"/>
                  </a:ext>
                </a:extLst>
              </a:tr>
              <a:tr h="350500">
                <a:tc>
                  <a:txBody>
                    <a:bodyPr/>
                    <a:lstStyle/>
                    <a:p>
                      <a:pPr marL="0" lvl="0" indent="0" algn="ctr" rtl="0">
                        <a:spcBef>
                          <a:spcPts val="0"/>
                        </a:spcBef>
                        <a:spcAft>
                          <a:spcPts val="0"/>
                        </a:spcAft>
                        <a:buNone/>
                      </a:pPr>
                      <a:r>
                        <a:rPr lang="es" sz="1100">
                          <a:solidFill>
                            <a:srgbClr val="FF6A39"/>
                          </a:solidFill>
                          <a:latin typeface="Montserrat"/>
                          <a:ea typeface="Montserrat"/>
                          <a:cs typeface="Montserrat"/>
                          <a:sym typeface="Montserrat"/>
                        </a:rPr>
                        <a:t>3</a:t>
                      </a:r>
                      <a:endParaRPr sz="1100">
                        <a:solidFill>
                          <a:srgbClr val="FF6A39"/>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s" sz="1100">
                          <a:solidFill>
                            <a:schemeClr val="dk1"/>
                          </a:solidFill>
                          <a:latin typeface="Montserrat"/>
                          <a:ea typeface="Montserrat"/>
                          <a:cs typeface="Montserrat"/>
                          <a:sym typeface="Montserrat"/>
                        </a:rPr>
                        <a:t> 1978-1983</a:t>
                      </a:r>
                      <a:endParaRPr sz="1100">
                        <a:latin typeface="Montserrat"/>
                        <a:ea typeface="Montserrat"/>
                        <a:cs typeface="Montserrat"/>
                        <a:sym typeface="Montserrat"/>
                      </a:endParaRPr>
                    </a:p>
                  </a:txBody>
                  <a:tcPr marL="91425" marR="91425" marT="91425" marB="91425" anchor="ctr">
                    <a:lnL w="9525" cap="flat" cmpd="sng">
                      <a:solidFill>
                        <a:srgbClr val="9E9E9E"/>
                      </a:solidFill>
                      <a:prstDash val="solid"/>
                      <a:round/>
                      <a:headEnd type="none" w="sm" len="sm"/>
                      <a:tailEnd type="none" w="sm" len="sm"/>
                    </a:lnL>
                  </a:tcPr>
                </a:tc>
                <a:tc>
                  <a:txBody>
                    <a:bodyPr/>
                    <a:lstStyle/>
                    <a:p>
                      <a:pPr marL="0" lvl="0" indent="0" algn="ctr" rtl="0">
                        <a:spcBef>
                          <a:spcPts val="0"/>
                        </a:spcBef>
                        <a:spcAft>
                          <a:spcPts val="0"/>
                        </a:spcAft>
                        <a:buNone/>
                      </a:pPr>
                      <a:r>
                        <a:rPr lang="es" sz="1100">
                          <a:latin typeface="Montserrat"/>
                          <a:ea typeface="Montserrat"/>
                          <a:cs typeface="Montserrat"/>
                          <a:sym typeface="Montserrat"/>
                        </a:rPr>
                        <a:t>4</a:t>
                      </a:r>
                      <a:endParaRPr sz="1100">
                        <a:latin typeface="Montserrat"/>
                        <a:ea typeface="Montserrat"/>
                        <a:cs typeface="Montserrat"/>
                        <a:sym typeface="Montserrat"/>
                      </a:endParaRPr>
                    </a:p>
                  </a:txBody>
                  <a:tcPr marL="91425" marR="91425" marT="91425" marB="91425" anchor="ctr">
                    <a:lnR w="9525" cap="flat" cmpd="sng">
                      <a:solidFill>
                        <a:srgbClr val="9E9E9E">
                          <a:alpha val="0"/>
                        </a:srgbClr>
                      </a:solidFill>
                      <a:prstDash val="solid"/>
                      <a:round/>
                      <a:headEnd type="none" w="sm" len="sm"/>
                      <a:tailEnd type="none" w="sm" len="sm"/>
                    </a:lnR>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s" sz="1100">
                          <a:solidFill>
                            <a:srgbClr val="FF6A39"/>
                          </a:solidFill>
                          <a:latin typeface="Montserrat"/>
                          <a:ea typeface="Montserrat"/>
                          <a:cs typeface="Montserrat"/>
                          <a:sym typeface="Montserrat"/>
                        </a:rPr>
                        <a:t>4</a:t>
                      </a:r>
                      <a:endParaRPr sz="1100">
                        <a:solidFill>
                          <a:srgbClr val="FF6A39"/>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s" sz="1100">
                          <a:latin typeface="Montserrat"/>
                          <a:ea typeface="Montserrat"/>
                          <a:cs typeface="Montserrat"/>
                          <a:sym typeface="Montserrat"/>
                        </a:rPr>
                        <a:t>1983-1988</a:t>
                      </a:r>
                      <a:endParaRPr sz="1100">
                        <a:latin typeface="Montserrat"/>
                        <a:ea typeface="Montserrat"/>
                        <a:cs typeface="Montserrat"/>
                        <a:sym typeface="Montserrat"/>
                      </a:endParaRPr>
                    </a:p>
                  </a:txBody>
                  <a:tcPr marL="91425" marR="91425" marT="91425" marB="91425" anchor="ctr">
                    <a:lnL w="9525" cap="flat" cmpd="sng">
                      <a:solidFill>
                        <a:srgbClr val="9E9E9E"/>
                      </a:solidFill>
                      <a:prstDash val="solid"/>
                      <a:round/>
                      <a:headEnd type="none" w="sm" len="sm"/>
                      <a:tailEnd type="none" w="sm" len="sm"/>
                    </a:lnL>
                  </a:tcPr>
                </a:tc>
                <a:tc>
                  <a:txBody>
                    <a:bodyPr/>
                    <a:lstStyle/>
                    <a:p>
                      <a:pPr marL="0" lvl="0" indent="0" algn="ctr" rtl="0">
                        <a:spcBef>
                          <a:spcPts val="0"/>
                        </a:spcBef>
                        <a:spcAft>
                          <a:spcPts val="0"/>
                        </a:spcAft>
                        <a:buNone/>
                      </a:pPr>
                      <a:r>
                        <a:rPr lang="es" sz="1100">
                          <a:latin typeface="Montserrat"/>
                          <a:ea typeface="Montserrat"/>
                          <a:cs typeface="Montserrat"/>
                          <a:sym typeface="Montserrat"/>
                        </a:rPr>
                        <a:t>7</a:t>
                      </a:r>
                      <a:endParaRPr sz="1100">
                        <a:latin typeface="Montserrat"/>
                        <a:ea typeface="Montserrat"/>
                        <a:cs typeface="Montserrat"/>
                        <a:sym typeface="Montserrat"/>
                      </a:endParaRPr>
                    </a:p>
                  </a:txBody>
                  <a:tcPr marL="91425" marR="91425" marT="91425" marB="91425" anchor="ctr">
                    <a:lnR w="9525" cap="flat" cmpd="sng">
                      <a:solidFill>
                        <a:srgbClr val="9E9E9E">
                          <a:alpha val="0"/>
                        </a:srgbClr>
                      </a:solidFill>
                      <a:prstDash val="solid"/>
                      <a:round/>
                      <a:headEnd type="none" w="sm" len="sm"/>
                      <a:tailEnd type="none" w="sm" len="sm"/>
                    </a:lnR>
                  </a:tcPr>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s" sz="1100">
                          <a:solidFill>
                            <a:srgbClr val="FF6A39"/>
                          </a:solidFill>
                          <a:latin typeface="Montserrat"/>
                          <a:ea typeface="Montserrat"/>
                          <a:cs typeface="Montserrat"/>
                          <a:sym typeface="Montserrat"/>
                        </a:rPr>
                        <a:t>5</a:t>
                      </a:r>
                      <a:endParaRPr sz="1100">
                        <a:solidFill>
                          <a:srgbClr val="FF6A39"/>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s" sz="1100">
                          <a:latin typeface="Montserrat"/>
                          <a:ea typeface="Montserrat"/>
                          <a:cs typeface="Montserrat"/>
                          <a:sym typeface="Montserrat"/>
                        </a:rPr>
                        <a:t>1988-1993</a:t>
                      </a:r>
                      <a:endParaRPr sz="1100">
                        <a:latin typeface="Montserrat"/>
                        <a:ea typeface="Montserrat"/>
                        <a:cs typeface="Montserrat"/>
                        <a:sym typeface="Montserrat"/>
                      </a:endParaRPr>
                    </a:p>
                  </a:txBody>
                  <a:tcPr marL="91425" marR="91425" marT="91425" marB="91425" anchor="ctr">
                    <a:lnL w="9525" cap="flat" cmpd="sng">
                      <a:solidFill>
                        <a:srgbClr val="9E9E9E"/>
                      </a:solidFill>
                      <a:prstDash val="solid"/>
                      <a:round/>
                      <a:headEnd type="none" w="sm" len="sm"/>
                      <a:tailEnd type="none" w="sm" len="sm"/>
                    </a:lnL>
                  </a:tcPr>
                </a:tc>
                <a:tc>
                  <a:txBody>
                    <a:bodyPr/>
                    <a:lstStyle/>
                    <a:p>
                      <a:pPr marL="0" lvl="0" indent="0" algn="ctr" rtl="0">
                        <a:spcBef>
                          <a:spcPts val="0"/>
                        </a:spcBef>
                        <a:spcAft>
                          <a:spcPts val="0"/>
                        </a:spcAft>
                        <a:buNone/>
                      </a:pPr>
                      <a:r>
                        <a:rPr lang="es" sz="1100">
                          <a:latin typeface="Montserrat"/>
                          <a:ea typeface="Montserrat"/>
                          <a:cs typeface="Montserrat"/>
                          <a:sym typeface="Montserrat"/>
                        </a:rPr>
                        <a:t>11</a:t>
                      </a:r>
                      <a:endParaRPr sz="1100">
                        <a:latin typeface="Montserrat"/>
                        <a:ea typeface="Montserrat"/>
                        <a:cs typeface="Montserrat"/>
                        <a:sym typeface="Montserrat"/>
                      </a:endParaRPr>
                    </a:p>
                  </a:txBody>
                  <a:tcPr marL="91425" marR="91425" marT="91425" marB="91425" anchor="ctr">
                    <a:lnR w="9525" cap="flat" cmpd="sng">
                      <a:solidFill>
                        <a:srgbClr val="9E9E9E">
                          <a:alpha val="0"/>
                        </a:srgbClr>
                      </a:solidFill>
                      <a:prstDash val="solid"/>
                      <a:round/>
                      <a:headEnd type="none" w="sm" len="sm"/>
                      <a:tailEnd type="none" w="sm" len="sm"/>
                    </a:lnR>
                  </a:tcPr>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s" sz="1100">
                          <a:solidFill>
                            <a:srgbClr val="FF6A39"/>
                          </a:solidFill>
                          <a:latin typeface="Montserrat"/>
                          <a:ea typeface="Montserrat"/>
                          <a:cs typeface="Montserrat"/>
                          <a:sym typeface="Montserrat"/>
                        </a:rPr>
                        <a:t>6</a:t>
                      </a:r>
                      <a:endParaRPr sz="1100">
                        <a:solidFill>
                          <a:srgbClr val="FF6A39"/>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s" sz="1100">
                          <a:latin typeface="Montserrat"/>
                          <a:ea typeface="Montserrat"/>
                          <a:cs typeface="Montserrat"/>
                          <a:sym typeface="Montserrat"/>
                        </a:rPr>
                        <a:t>1993-1998</a:t>
                      </a:r>
                      <a:endParaRPr sz="1100">
                        <a:latin typeface="Montserrat"/>
                        <a:ea typeface="Montserrat"/>
                        <a:cs typeface="Montserrat"/>
                        <a:sym typeface="Montserrat"/>
                      </a:endParaRPr>
                    </a:p>
                  </a:txBody>
                  <a:tcPr marL="91425" marR="91425" marT="91425" marB="91425" anchor="ctr">
                    <a:lnL w="9525" cap="flat" cmpd="sng">
                      <a:solidFill>
                        <a:srgbClr val="9E9E9E"/>
                      </a:solidFill>
                      <a:prstDash val="solid"/>
                      <a:round/>
                      <a:headEnd type="none" w="sm" len="sm"/>
                      <a:tailEnd type="none" w="sm" len="sm"/>
                    </a:lnL>
                  </a:tcPr>
                </a:tc>
                <a:tc>
                  <a:txBody>
                    <a:bodyPr/>
                    <a:lstStyle/>
                    <a:p>
                      <a:pPr marL="0" lvl="0" indent="0" algn="ctr" rtl="0">
                        <a:spcBef>
                          <a:spcPts val="0"/>
                        </a:spcBef>
                        <a:spcAft>
                          <a:spcPts val="0"/>
                        </a:spcAft>
                        <a:buNone/>
                      </a:pPr>
                      <a:r>
                        <a:rPr lang="es" sz="1100">
                          <a:latin typeface="Montserrat"/>
                          <a:ea typeface="Montserrat"/>
                          <a:cs typeface="Montserrat"/>
                          <a:sym typeface="Montserrat"/>
                        </a:rPr>
                        <a:t>25</a:t>
                      </a:r>
                      <a:endParaRPr sz="1100">
                        <a:latin typeface="Montserrat"/>
                        <a:ea typeface="Montserrat"/>
                        <a:cs typeface="Montserrat"/>
                        <a:sym typeface="Montserrat"/>
                      </a:endParaRPr>
                    </a:p>
                  </a:txBody>
                  <a:tcPr marL="91425" marR="91425" marT="91425" marB="91425" anchor="ctr">
                    <a:lnR w="9525" cap="flat" cmpd="sng">
                      <a:solidFill>
                        <a:srgbClr val="9E9E9E">
                          <a:alpha val="0"/>
                        </a:srgbClr>
                      </a:solidFill>
                      <a:prstDash val="solid"/>
                      <a:round/>
                      <a:headEnd type="none" w="sm" len="sm"/>
                      <a:tailEnd type="none" w="sm" len="sm"/>
                    </a:lnR>
                  </a:tcPr>
                </a:tc>
                <a:extLst>
                  <a:ext uri="{0D108BD9-81ED-4DB2-BD59-A6C34878D82A}">
                    <a16:rowId xmlns:a16="http://schemas.microsoft.com/office/drawing/2014/main" val="10006"/>
                  </a:ext>
                </a:extLst>
              </a:tr>
              <a:tr h="381000">
                <a:tc>
                  <a:txBody>
                    <a:bodyPr/>
                    <a:lstStyle/>
                    <a:p>
                      <a:pPr marL="0" lvl="0" indent="0" algn="ctr" rtl="0">
                        <a:spcBef>
                          <a:spcPts val="0"/>
                        </a:spcBef>
                        <a:spcAft>
                          <a:spcPts val="0"/>
                        </a:spcAft>
                        <a:buNone/>
                      </a:pPr>
                      <a:r>
                        <a:rPr lang="es" sz="1100">
                          <a:solidFill>
                            <a:srgbClr val="FF6A39"/>
                          </a:solidFill>
                          <a:latin typeface="Montserrat"/>
                          <a:ea typeface="Montserrat"/>
                          <a:cs typeface="Montserrat"/>
                          <a:sym typeface="Montserrat"/>
                        </a:rPr>
                        <a:t>7</a:t>
                      </a:r>
                      <a:endParaRPr sz="1100">
                        <a:solidFill>
                          <a:srgbClr val="FF6A39"/>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s" sz="1100">
                          <a:latin typeface="Montserrat"/>
                          <a:ea typeface="Montserrat"/>
                          <a:cs typeface="Montserrat"/>
                          <a:sym typeface="Montserrat"/>
                        </a:rPr>
                        <a:t>1998-2003</a:t>
                      </a:r>
                      <a:endParaRPr sz="1100">
                        <a:latin typeface="Montserrat"/>
                        <a:ea typeface="Montserrat"/>
                        <a:cs typeface="Montserrat"/>
                        <a:sym typeface="Montserrat"/>
                      </a:endParaRPr>
                    </a:p>
                  </a:txBody>
                  <a:tcPr marL="91425" marR="91425" marT="91425" marB="91425" anchor="ctr">
                    <a:lnL w="9525" cap="flat" cmpd="sng">
                      <a:solidFill>
                        <a:srgbClr val="9E9E9E"/>
                      </a:solidFill>
                      <a:prstDash val="solid"/>
                      <a:round/>
                      <a:headEnd type="none" w="sm" len="sm"/>
                      <a:tailEnd type="none" w="sm" len="sm"/>
                    </a:lnL>
                  </a:tcPr>
                </a:tc>
                <a:tc>
                  <a:txBody>
                    <a:bodyPr/>
                    <a:lstStyle/>
                    <a:p>
                      <a:pPr marL="0" lvl="0" indent="0" algn="ctr" rtl="0">
                        <a:spcBef>
                          <a:spcPts val="0"/>
                        </a:spcBef>
                        <a:spcAft>
                          <a:spcPts val="0"/>
                        </a:spcAft>
                        <a:buNone/>
                      </a:pPr>
                      <a:r>
                        <a:rPr lang="es" sz="1100">
                          <a:latin typeface="Montserrat"/>
                          <a:ea typeface="Montserrat"/>
                          <a:cs typeface="Montserrat"/>
                          <a:sym typeface="Montserrat"/>
                        </a:rPr>
                        <a:t>73</a:t>
                      </a:r>
                      <a:endParaRPr sz="1100">
                        <a:latin typeface="Montserrat"/>
                        <a:ea typeface="Montserrat"/>
                        <a:cs typeface="Montserrat"/>
                        <a:sym typeface="Montserrat"/>
                      </a:endParaRPr>
                    </a:p>
                  </a:txBody>
                  <a:tcPr marL="91425" marR="91425" marT="91425" marB="91425" anchor="ctr">
                    <a:lnR w="9525" cap="flat" cmpd="sng">
                      <a:solidFill>
                        <a:srgbClr val="9E9E9E">
                          <a:alpha val="0"/>
                        </a:srgbClr>
                      </a:solidFill>
                      <a:prstDash val="solid"/>
                      <a:round/>
                      <a:headEnd type="none" w="sm" len="sm"/>
                      <a:tailEnd type="none" w="sm" len="sm"/>
                    </a:lnR>
                  </a:tcPr>
                </a:tc>
                <a:extLst>
                  <a:ext uri="{0D108BD9-81ED-4DB2-BD59-A6C34878D82A}">
                    <a16:rowId xmlns:a16="http://schemas.microsoft.com/office/drawing/2014/main" val="10007"/>
                  </a:ext>
                </a:extLst>
              </a:tr>
              <a:tr h="381000">
                <a:tc>
                  <a:txBody>
                    <a:bodyPr/>
                    <a:lstStyle/>
                    <a:p>
                      <a:pPr marL="0" lvl="0" indent="0" algn="ctr" rtl="0">
                        <a:spcBef>
                          <a:spcPts val="0"/>
                        </a:spcBef>
                        <a:spcAft>
                          <a:spcPts val="0"/>
                        </a:spcAft>
                        <a:buNone/>
                      </a:pPr>
                      <a:r>
                        <a:rPr lang="es" sz="1100">
                          <a:solidFill>
                            <a:srgbClr val="FF6A39"/>
                          </a:solidFill>
                          <a:latin typeface="Montserrat"/>
                          <a:ea typeface="Montserrat"/>
                          <a:cs typeface="Montserrat"/>
                          <a:sym typeface="Montserrat"/>
                        </a:rPr>
                        <a:t>8</a:t>
                      </a:r>
                      <a:endParaRPr sz="1100">
                        <a:solidFill>
                          <a:srgbClr val="FF6A39"/>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s" sz="1100">
                          <a:latin typeface="Montserrat"/>
                          <a:ea typeface="Montserrat"/>
                          <a:cs typeface="Montserrat"/>
                          <a:sym typeface="Montserrat"/>
                        </a:rPr>
                        <a:t>2003-2008</a:t>
                      </a:r>
                      <a:endParaRPr sz="1100">
                        <a:latin typeface="Montserrat"/>
                        <a:ea typeface="Montserrat"/>
                        <a:cs typeface="Montserrat"/>
                        <a:sym typeface="Montserrat"/>
                      </a:endParaRPr>
                    </a:p>
                  </a:txBody>
                  <a:tcPr marL="91425" marR="91425" marT="91425" marB="91425" anchor="ctr">
                    <a:lnL w="9525" cap="flat" cmpd="sng">
                      <a:solidFill>
                        <a:srgbClr val="9E9E9E"/>
                      </a:solidFill>
                      <a:prstDash val="solid"/>
                      <a:round/>
                      <a:headEnd type="none" w="sm" len="sm"/>
                      <a:tailEnd type="none" w="sm" len="sm"/>
                    </a:lnL>
                  </a:tcPr>
                </a:tc>
                <a:tc>
                  <a:txBody>
                    <a:bodyPr/>
                    <a:lstStyle/>
                    <a:p>
                      <a:pPr marL="0" lvl="0" indent="0" algn="ctr" rtl="0">
                        <a:spcBef>
                          <a:spcPts val="0"/>
                        </a:spcBef>
                        <a:spcAft>
                          <a:spcPts val="0"/>
                        </a:spcAft>
                        <a:buNone/>
                      </a:pPr>
                      <a:r>
                        <a:rPr lang="es" sz="1100">
                          <a:latin typeface="Montserrat"/>
                          <a:ea typeface="Montserrat"/>
                          <a:cs typeface="Montserrat"/>
                          <a:sym typeface="Montserrat"/>
                        </a:rPr>
                        <a:t>1568</a:t>
                      </a:r>
                      <a:endParaRPr sz="1100">
                        <a:latin typeface="Montserrat"/>
                        <a:ea typeface="Montserrat"/>
                        <a:cs typeface="Montserrat"/>
                        <a:sym typeface="Montserrat"/>
                      </a:endParaRPr>
                    </a:p>
                  </a:txBody>
                  <a:tcPr marL="91425" marR="91425" marT="91425" marB="91425" anchor="ctr">
                    <a:lnR w="9525" cap="flat" cmpd="sng">
                      <a:solidFill>
                        <a:srgbClr val="9E9E9E">
                          <a:alpha val="0"/>
                        </a:srgbClr>
                      </a:solidFill>
                      <a:prstDash val="solid"/>
                      <a:round/>
                      <a:headEnd type="none" w="sm" len="sm"/>
                      <a:tailEnd type="none" w="sm" len="sm"/>
                    </a:lnR>
                  </a:tcPr>
                </a:tc>
                <a:extLst>
                  <a:ext uri="{0D108BD9-81ED-4DB2-BD59-A6C34878D82A}">
                    <a16:rowId xmlns:a16="http://schemas.microsoft.com/office/drawing/2014/main" val="10008"/>
                  </a:ext>
                </a:extLst>
              </a:tr>
              <a:tr h="381000">
                <a:tc>
                  <a:txBody>
                    <a:bodyPr/>
                    <a:lstStyle/>
                    <a:p>
                      <a:pPr marL="0" lvl="0" indent="0" algn="ctr" rtl="0">
                        <a:spcBef>
                          <a:spcPts val="0"/>
                        </a:spcBef>
                        <a:spcAft>
                          <a:spcPts val="0"/>
                        </a:spcAft>
                        <a:buNone/>
                      </a:pPr>
                      <a:r>
                        <a:rPr lang="es" sz="1100">
                          <a:solidFill>
                            <a:srgbClr val="FF6A39"/>
                          </a:solidFill>
                          <a:latin typeface="Montserrat"/>
                          <a:ea typeface="Montserrat"/>
                          <a:cs typeface="Montserrat"/>
                          <a:sym typeface="Montserrat"/>
                        </a:rPr>
                        <a:t>9</a:t>
                      </a:r>
                      <a:endParaRPr sz="1100">
                        <a:solidFill>
                          <a:srgbClr val="FF6A39"/>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s" sz="1100">
                          <a:latin typeface="Montserrat"/>
                          <a:ea typeface="Montserrat"/>
                          <a:cs typeface="Montserrat"/>
                          <a:sym typeface="Montserrat"/>
                        </a:rPr>
                        <a:t>2008-2013</a:t>
                      </a:r>
                      <a:endParaRPr sz="1100">
                        <a:latin typeface="Montserrat"/>
                        <a:ea typeface="Montserrat"/>
                        <a:cs typeface="Montserrat"/>
                        <a:sym typeface="Montserrat"/>
                      </a:endParaRPr>
                    </a:p>
                  </a:txBody>
                  <a:tcPr marL="91425" marR="91425" marT="91425" marB="91425" anchor="ctr">
                    <a:lnL w="9525" cap="flat" cmpd="sng">
                      <a:solidFill>
                        <a:srgbClr val="9E9E9E"/>
                      </a:solidFill>
                      <a:prstDash val="solid"/>
                      <a:round/>
                      <a:headEnd type="none" w="sm" len="sm"/>
                      <a:tailEnd type="none" w="sm" len="sm"/>
                    </a:lnL>
                  </a:tcPr>
                </a:tc>
                <a:tc>
                  <a:txBody>
                    <a:bodyPr/>
                    <a:lstStyle/>
                    <a:p>
                      <a:pPr marL="0" lvl="0" indent="0" algn="ctr" rtl="0">
                        <a:spcBef>
                          <a:spcPts val="0"/>
                        </a:spcBef>
                        <a:spcAft>
                          <a:spcPts val="0"/>
                        </a:spcAft>
                        <a:buNone/>
                      </a:pPr>
                      <a:r>
                        <a:rPr lang="es" sz="1100">
                          <a:latin typeface="Montserrat"/>
                          <a:ea typeface="Montserrat"/>
                          <a:cs typeface="Montserrat"/>
                          <a:sym typeface="Montserrat"/>
                        </a:rPr>
                        <a:t>15567</a:t>
                      </a:r>
                      <a:endParaRPr sz="1100">
                        <a:latin typeface="Montserrat"/>
                        <a:ea typeface="Montserrat"/>
                        <a:cs typeface="Montserrat"/>
                        <a:sym typeface="Montserrat"/>
                      </a:endParaRPr>
                    </a:p>
                  </a:txBody>
                  <a:tcPr marL="91425" marR="91425" marT="91425" marB="91425" anchor="ctr">
                    <a:lnR w="9525" cap="flat" cmpd="sng">
                      <a:solidFill>
                        <a:srgbClr val="9E9E9E">
                          <a:alpha val="0"/>
                        </a:srgbClr>
                      </a:solidFill>
                      <a:prstDash val="solid"/>
                      <a:round/>
                      <a:headEnd type="none" w="sm" len="sm"/>
                      <a:tailEnd type="none" w="sm" len="sm"/>
                    </a:lnR>
                  </a:tcPr>
                </a:tc>
                <a:extLst>
                  <a:ext uri="{0D108BD9-81ED-4DB2-BD59-A6C34878D82A}">
                    <a16:rowId xmlns:a16="http://schemas.microsoft.com/office/drawing/2014/main" val="10009"/>
                  </a:ext>
                </a:extLst>
              </a:tr>
              <a:tr h="381000">
                <a:tc>
                  <a:txBody>
                    <a:bodyPr/>
                    <a:lstStyle/>
                    <a:p>
                      <a:pPr marL="0" lvl="0" indent="0" algn="ctr" rtl="0">
                        <a:spcBef>
                          <a:spcPts val="0"/>
                        </a:spcBef>
                        <a:spcAft>
                          <a:spcPts val="0"/>
                        </a:spcAft>
                        <a:buNone/>
                      </a:pPr>
                      <a:r>
                        <a:rPr lang="es" sz="1100">
                          <a:solidFill>
                            <a:srgbClr val="FF6A39"/>
                          </a:solidFill>
                          <a:latin typeface="Montserrat"/>
                          <a:ea typeface="Montserrat"/>
                          <a:cs typeface="Montserrat"/>
                          <a:sym typeface="Montserrat"/>
                        </a:rPr>
                        <a:t>10</a:t>
                      </a:r>
                      <a:endParaRPr sz="1100">
                        <a:solidFill>
                          <a:srgbClr val="FF6A39"/>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s" sz="1100">
                          <a:latin typeface="Montserrat"/>
                          <a:ea typeface="Montserrat"/>
                          <a:cs typeface="Montserrat"/>
                          <a:sym typeface="Montserrat"/>
                        </a:rPr>
                        <a:t>2013-2018</a:t>
                      </a:r>
                      <a:endParaRPr sz="1100">
                        <a:latin typeface="Montserrat"/>
                        <a:ea typeface="Montserrat"/>
                        <a:cs typeface="Montserrat"/>
                        <a:sym typeface="Montserrat"/>
                      </a:endParaRPr>
                    </a:p>
                  </a:txBody>
                  <a:tcPr marL="91425" marR="91425" marT="91425" marB="91425" anchor="ctr">
                    <a:lnL w="9525" cap="flat" cmpd="sng">
                      <a:solidFill>
                        <a:srgbClr val="9E9E9E"/>
                      </a:solidFill>
                      <a:prstDash val="solid"/>
                      <a:round/>
                      <a:headEnd type="none" w="sm" len="sm"/>
                      <a:tailEnd type="none" w="sm" len="sm"/>
                    </a:lnL>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s" sz="1100">
                          <a:latin typeface="Montserrat"/>
                          <a:ea typeface="Montserrat"/>
                          <a:cs typeface="Montserrat"/>
                          <a:sym typeface="Montserrat"/>
                        </a:rPr>
                        <a:t>18639</a:t>
                      </a:r>
                      <a:endParaRPr sz="1100">
                        <a:latin typeface="Montserrat"/>
                        <a:ea typeface="Montserrat"/>
                        <a:cs typeface="Montserrat"/>
                        <a:sym typeface="Montserrat"/>
                      </a:endParaRPr>
                    </a:p>
                  </a:txBody>
                  <a:tcPr marL="91425" marR="91425" marT="91425" marB="91425" anchor="ctr">
                    <a:lnR w="9525" cap="flat" cmpd="sng">
                      <a:solidFill>
                        <a:srgbClr val="9E9E9E">
                          <a:alpha val="0"/>
                        </a:srgbClr>
                      </a:solidFill>
                      <a:prstDash val="solid"/>
                      <a:round/>
                      <a:headEnd type="none" w="sm" len="sm"/>
                      <a:tailEnd type="none" w="sm" len="sm"/>
                    </a:lnR>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1596</Words>
  <Application>Microsoft Macintosh PowerPoint</Application>
  <PresentationFormat>On-screen Show (16:9)</PresentationFormat>
  <Paragraphs>241</Paragraphs>
  <Slides>19</Slides>
  <Notes>19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19</vt:i4>
      </vt:variant>
    </vt:vector>
  </HeadingPairs>
  <TitlesOfParts>
    <vt:vector size="28" baseType="lpstr">
      <vt:lpstr>Montserrat SemiBold</vt:lpstr>
      <vt:lpstr>Montserrat Medium</vt:lpstr>
      <vt:lpstr>Montserrat</vt:lpstr>
      <vt:lpstr>Arial</vt:lpstr>
      <vt:lpstr>Oswald</vt:lpstr>
      <vt:lpstr>Average</vt:lpstr>
      <vt:lpstr>Calibri</vt:lpstr>
      <vt:lpstr>Slate</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Minerva Estefanía Núñez Manjarrez</cp:lastModifiedBy>
  <cp:revision>1</cp:revision>
  <dcterms:modified xsi:type="dcterms:W3CDTF">2022-12-12T07:24:37Z</dcterms:modified>
</cp:coreProperties>
</file>